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</p:sldIdLst>
  <p:sldSz cx="9144000" cy="6858000" type="screen4x3"/>
  <p:notesSz cx="6797675" cy="9872663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E9EDF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894" y="-366"/>
      </p:cViewPr>
      <p:guideLst>
        <p:guide orient="horz" pos="3884"/>
        <p:guide pos="3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18727-03B9-433A-8DE2-88B72CD2BF51}" type="datetimeFigureOut">
              <a:rPr lang="sv-SE"/>
              <a:pPr>
                <a:defRPr/>
              </a:pPr>
              <a:t>2011-05-25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AEE14-0907-437E-AAF1-863BFA1E496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DE8DC-4877-42EE-A564-23F477A785C9}" type="datetimeFigureOut">
              <a:rPr lang="sv-SE"/>
              <a:pPr>
                <a:defRPr/>
              </a:pPr>
              <a:t>2011-05-25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0C985-62D6-4D00-9E86-577F3C34B6C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7DD80-B086-4EC5-8214-474FD43E0F85}" type="datetimeFigureOut">
              <a:rPr lang="sv-SE"/>
              <a:pPr>
                <a:defRPr/>
              </a:pPr>
              <a:t>2011-05-25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64453-B0C9-4FBB-98ED-E1FC100BB21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03FF2-749D-49FD-9CE1-07246DA3EFAA}" type="datetimeFigureOut">
              <a:rPr lang="sv-SE"/>
              <a:pPr>
                <a:defRPr/>
              </a:pPr>
              <a:t>2011-05-25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04F69-5662-4DB8-8AAF-023B8E02B10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E1AD4-66F3-4631-9219-F9A468AC98BA}" type="datetimeFigureOut">
              <a:rPr lang="sv-SE"/>
              <a:pPr>
                <a:defRPr/>
              </a:pPr>
              <a:t>2011-05-25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43279-2669-4D82-BC33-CAAB308395E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CA215-D5AB-48F7-8121-B15CEA7CAEB7}" type="datetimeFigureOut">
              <a:rPr lang="sv-SE"/>
              <a:pPr>
                <a:defRPr/>
              </a:pPr>
              <a:t>2011-05-25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C05A2-747F-4480-8343-F8A71D1A75E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B2ACE-AAE4-4DBC-B949-42B1F56C72F1}" type="datetimeFigureOut">
              <a:rPr lang="sv-SE"/>
              <a:pPr>
                <a:defRPr/>
              </a:pPr>
              <a:t>2011-05-25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7635C-90A2-48E2-8DFB-583703AB4CF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88718-67B3-4817-B058-0BCAE8FEBCFE}" type="datetimeFigureOut">
              <a:rPr lang="sv-SE"/>
              <a:pPr>
                <a:defRPr/>
              </a:pPr>
              <a:t>2011-05-25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76D36-F4C7-4823-8403-B5DDB9263EC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F1633-B3B9-4FF1-9CF0-65A64CC28CFE}" type="datetimeFigureOut">
              <a:rPr lang="sv-SE"/>
              <a:pPr>
                <a:defRPr/>
              </a:pPr>
              <a:t>2011-05-25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B686A-4E58-4FDC-877F-FCD2E6FDC33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D4A4A-9AF9-4EAD-B174-F875476C5720}" type="datetimeFigureOut">
              <a:rPr lang="sv-SE"/>
              <a:pPr>
                <a:defRPr/>
              </a:pPr>
              <a:t>2011-05-25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DA04F-FF4E-4E63-AA06-30403E4F196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6D591-1F7D-481F-A360-572D5ABC7E0D}" type="datetimeFigureOut">
              <a:rPr lang="sv-SE"/>
              <a:pPr>
                <a:defRPr/>
              </a:pPr>
              <a:t>2011-05-25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C3EFC-CD66-41BC-871D-DF8B78B642F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2150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C15F404-A4C4-45F0-9740-5A0279882D67}" type="datetimeFigureOut">
              <a:rPr lang="sv-SE"/>
              <a:pPr>
                <a:defRPr/>
              </a:pPr>
              <a:t>2011-05-25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023F7A-8E17-49DB-8B01-C22A6D8D734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ergimyndigheten.se/Global/Energifakta/Prognoser/Langsiktsprognos_2010.pdf" TargetMode="External"/><Relationship Id="rId2" Type="http://schemas.openxmlformats.org/officeDocument/2006/relationships/hyperlink" Target="http://www.riksbank.se/templates/Page.aspx?id=2954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v.wikipedia.org/wiki/Elcertifika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1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mtClean="0"/>
              <a:t>Scenarioutvärdering för  Investering i O2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 dirty="0" smtClean="0"/>
              <a:t>Underlag för beslut framtaget av Viktor Hellman efter samråd med Joakim </a:t>
            </a:r>
            <a:r>
              <a:rPr lang="sv-SE" sz="2000" dirty="0" err="1" smtClean="0"/>
              <a:t>Brendler</a:t>
            </a:r>
            <a:endParaRPr lang="sv-S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mtClean="0"/>
              <a:t>Syfte</a:t>
            </a:r>
          </a:p>
        </p:txBody>
      </p:sp>
      <p:sp>
        <p:nvSpPr>
          <p:cNvPr id="14338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smtClean="0"/>
              <a:t>BRF Sköntorp har en god kassa och därav möjlighet att göra investeringar i syfte att sänka driftskostnaderna</a:t>
            </a:r>
          </a:p>
          <a:p>
            <a:r>
              <a:rPr lang="sv-SE" sz="2400" smtClean="0"/>
              <a:t>Styrelsen föreslår att investera 502 500 i andelsinnehav på vindkraftverk hos O2</a:t>
            </a:r>
          </a:p>
          <a:p>
            <a:r>
              <a:rPr lang="sv-SE" sz="2400" smtClean="0"/>
              <a:t>Syfte med denna scenariobeskrivning är att försöka ge en överblick på den ekonomiska effekten vid olika utfall på de rörliga parameter i denna investering</a:t>
            </a:r>
          </a:p>
          <a:p>
            <a:r>
              <a:rPr lang="sv-SE" sz="2400" smtClean="0"/>
              <a:t>Detta dokument ser enbart till de ekonomiska effekterna och kommer inte ta upp andra aspekter som miljöpåverkan mm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mtClean="0"/>
              <a:t>Rörliga parameter</a:t>
            </a:r>
          </a:p>
        </p:txBody>
      </p:sp>
      <p:sp>
        <p:nvSpPr>
          <p:cNvPr id="15362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smtClean="0"/>
              <a:t>El</a:t>
            </a:r>
          </a:p>
          <a:p>
            <a:pPr lvl="1"/>
            <a:r>
              <a:rPr lang="sv-SE" sz="2400" smtClean="0"/>
              <a:t>Marknadspris</a:t>
            </a:r>
          </a:p>
          <a:p>
            <a:pPr lvl="1"/>
            <a:r>
              <a:rPr lang="sv-SE" sz="2400" smtClean="0"/>
              <a:t>Elpris från O2 vid innehav av andelar i vindkraftverk hos O2</a:t>
            </a:r>
          </a:p>
          <a:p>
            <a:r>
              <a:rPr lang="sv-SE" sz="2800" smtClean="0"/>
              <a:t>Räntor</a:t>
            </a:r>
          </a:p>
          <a:p>
            <a:r>
              <a:rPr lang="sv-SE" sz="2800" smtClean="0"/>
              <a:t>Priset på andelarna hos O2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mtClean="0"/>
              <a:t>Ingångsvärden I</a:t>
            </a:r>
          </a:p>
        </p:txBody>
      </p:sp>
      <p:sp>
        <p:nvSpPr>
          <p:cNvPr id="16386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smtClean="0"/>
              <a:t>Elförbrukning</a:t>
            </a:r>
          </a:p>
          <a:p>
            <a:pPr lvl="1"/>
            <a:r>
              <a:rPr lang="sv-SE" sz="2000" smtClean="0"/>
              <a:t>400 000 kWh/år</a:t>
            </a:r>
          </a:p>
          <a:p>
            <a:r>
              <a:rPr lang="sv-SE" sz="2400" smtClean="0"/>
              <a:t>Långfristiga lån hos kreditinstitut</a:t>
            </a:r>
          </a:p>
          <a:p>
            <a:pPr lvl="1"/>
            <a:r>
              <a:rPr lang="sv-SE" sz="2000" smtClean="0"/>
              <a:t>8 450 000</a:t>
            </a:r>
          </a:p>
          <a:p>
            <a:r>
              <a:rPr lang="sv-SE" sz="2400" smtClean="0"/>
              <a:t>Andelsvärden</a:t>
            </a:r>
          </a:p>
          <a:p>
            <a:pPr lvl="1"/>
            <a:r>
              <a:rPr lang="sv-SE" sz="2000" smtClean="0"/>
              <a:t>502 500</a:t>
            </a:r>
          </a:p>
          <a:p>
            <a:r>
              <a:rPr lang="sv-SE" sz="2400" smtClean="0"/>
              <a:t>Inflationen har jag inte tagit hänsyn till då den bör slå lika på alla grupper</a:t>
            </a:r>
          </a:p>
          <a:p>
            <a:r>
              <a:rPr lang="sv-SE" sz="2400" smtClean="0"/>
              <a:t>Alla beräkningar har gjorts på en tio års investerings horisont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mtClean="0"/>
              <a:t>Ingångsvärden II</a:t>
            </a:r>
          </a:p>
        </p:txBody>
      </p:sp>
      <p:sp>
        <p:nvSpPr>
          <p:cNvPr id="17410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smtClean="0"/>
              <a:t>Ränteläget</a:t>
            </a:r>
          </a:p>
          <a:p>
            <a:pPr lvl="1"/>
            <a:r>
              <a:rPr lang="sv-SE" sz="1800" smtClean="0"/>
              <a:t>Riksbankens prognos (april 2011) över reproräntans utveckling prognostiserar en ökning från 1,5% till 3,5% 2014*</a:t>
            </a:r>
          </a:p>
          <a:p>
            <a:pPr lvl="1"/>
            <a:r>
              <a:rPr lang="sv-SE" sz="1800" smtClean="0"/>
              <a:t>Detta är en ökning med 233% på 3 år eller 77,7% per år</a:t>
            </a:r>
          </a:p>
          <a:p>
            <a:pPr lvl="1"/>
            <a:r>
              <a:rPr lang="sv-SE" sz="1800" smtClean="0"/>
              <a:t>Här beskrivs tre scenarion</a:t>
            </a:r>
          </a:p>
          <a:p>
            <a:pPr lvl="2"/>
            <a:r>
              <a:rPr lang="sv-SE" sz="1100" smtClean="0"/>
              <a:t>Låg ränta, 1,5%</a:t>
            </a:r>
          </a:p>
          <a:p>
            <a:pPr lvl="2"/>
            <a:r>
              <a:rPr lang="sv-SE" sz="1100" smtClean="0"/>
              <a:t>Neutral ränta, stegring upp till 3,5% 2014 och sen stabil på det till 2021</a:t>
            </a:r>
          </a:p>
          <a:p>
            <a:pPr lvl="2"/>
            <a:r>
              <a:rPr lang="sv-SE" sz="1100" smtClean="0"/>
              <a:t>Hög ränta, fortsatt stegring till 5,9% 2016 och sen stabil på det till 2021</a:t>
            </a:r>
          </a:p>
          <a:p>
            <a:r>
              <a:rPr lang="sv-SE" sz="2400" smtClean="0"/>
              <a:t>Elpriset</a:t>
            </a:r>
          </a:p>
          <a:p>
            <a:pPr lvl="1"/>
            <a:r>
              <a:rPr lang="sv-SE" sz="1800" smtClean="0"/>
              <a:t>Energimyndighetens långsiktiga prognos för elpriser till hushåll prognostiserar en ökning i elpriset från 66,6 till 70,5*** öre/kWh år 2020**</a:t>
            </a:r>
          </a:p>
          <a:p>
            <a:pPr lvl="1"/>
            <a:r>
              <a:rPr lang="sv-SE" sz="1800" smtClean="0"/>
              <a:t>Detta är en ökning med 5,9% på tio år eller 0,59% per år</a:t>
            </a:r>
          </a:p>
          <a:p>
            <a:pPr lvl="1"/>
            <a:r>
              <a:rPr lang="sv-SE" sz="1800" smtClean="0"/>
              <a:t>Här beskrivs tre scenarion</a:t>
            </a:r>
          </a:p>
          <a:p>
            <a:pPr lvl="2"/>
            <a:r>
              <a:rPr lang="sv-SE" sz="1100" smtClean="0"/>
              <a:t>Svag utveckling, 0,29% ökning /år</a:t>
            </a:r>
          </a:p>
          <a:p>
            <a:pPr lvl="2"/>
            <a:r>
              <a:rPr lang="sv-SE" sz="1100" smtClean="0"/>
              <a:t>Neutral utveckling 0,59%/år</a:t>
            </a:r>
          </a:p>
          <a:p>
            <a:pPr lvl="2"/>
            <a:r>
              <a:rPr lang="sv-SE" sz="1100" smtClean="0"/>
              <a:t>Stark utveckling, 0,89%/år</a:t>
            </a:r>
          </a:p>
        </p:txBody>
      </p:sp>
      <p:sp>
        <p:nvSpPr>
          <p:cNvPr id="17411" name="textruta 3"/>
          <p:cNvSpPr txBox="1">
            <a:spLocks noChangeArrowheads="1"/>
          </p:cNvSpPr>
          <p:nvPr/>
        </p:nvSpPr>
        <p:spPr bwMode="auto">
          <a:xfrm>
            <a:off x="457200" y="6340475"/>
            <a:ext cx="5224463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000">
                <a:latin typeface="Calibri" pitchFamily="34" charset="0"/>
              </a:rPr>
              <a:t>* </a:t>
            </a:r>
            <a:r>
              <a:rPr lang="sv-SE" sz="1000">
                <a:latin typeface="Calibri" pitchFamily="34" charset="0"/>
                <a:hlinkClick r:id="rId2"/>
              </a:rPr>
              <a:t>http://www.riksbank.se/templates/Page.aspx?id=29548</a:t>
            </a:r>
            <a:endParaRPr lang="sv-SE" sz="1000">
              <a:latin typeface="Calibri" pitchFamily="34" charset="0"/>
            </a:endParaRPr>
          </a:p>
          <a:p>
            <a:r>
              <a:rPr lang="sv-SE" sz="1000">
                <a:latin typeface="Calibri" pitchFamily="34" charset="0"/>
              </a:rPr>
              <a:t>**</a:t>
            </a:r>
            <a:r>
              <a:rPr lang="sv-SE" sz="1000">
                <a:latin typeface="Calibri" pitchFamily="34" charset="0"/>
                <a:hlinkClick r:id="rId3"/>
              </a:rPr>
              <a:t>http://www.energimyndigheten.se/Global/Energifakta/Prognoser/Langsiktsprognos_2010.pdf</a:t>
            </a:r>
            <a:endParaRPr lang="sv-SE" sz="1000">
              <a:latin typeface="Calibri" pitchFamily="34" charset="0"/>
            </a:endParaRPr>
          </a:p>
          <a:p>
            <a:r>
              <a:rPr lang="sv-SE" sz="1000">
                <a:latin typeface="Calibri" pitchFamily="34" charset="0"/>
              </a:rPr>
              <a:t>*** En uträknad jämvikt mellan deras två scenarion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mtClean="0"/>
              <a:t>Ingångsvärden III</a:t>
            </a:r>
          </a:p>
        </p:txBody>
      </p:sp>
      <p:sp>
        <p:nvSpPr>
          <p:cNvPr id="18434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smtClean="0"/>
              <a:t>Marknadsvärdet på andelsrätterna i O2</a:t>
            </a:r>
          </a:p>
          <a:p>
            <a:pPr lvl="1"/>
            <a:r>
              <a:rPr lang="sv-SE" sz="1800" smtClean="0"/>
              <a:t>Historiskt har marknadspriset ökat men detta finns det ingen prognos från en oberoende källa</a:t>
            </a:r>
          </a:p>
          <a:p>
            <a:pPr lvl="1"/>
            <a:r>
              <a:rPr lang="sv-SE" sz="1800" smtClean="0"/>
              <a:t>Marknadsvärdet på andelarna i O2 beror på hur lagstiftningen runt elcertifikat är utformad. Dagens modell ska gälla till 2030 vilket borde ge hyfsat stabila priser till dess.***</a:t>
            </a:r>
          </a:p>
          <a:p>
            <a:pPr lvl="1"/>
            <a:r>
              <a:rPr lang="sv-SE" sz="1800" smtClean="0"/>
              <a:t>Här beskrivs tre scenarion</a:t>
            </a:r>
          </a:p>
          <a:p>
            <a:pPr lvl="2"/>
            <a:r>
              <a:rPr lang="sv-SE" sz="1600" smtClean="0"/>
              <a:t>Negativ utveckling, -3%/år</a:t>
            </a:r>
          </a:p>
          <a:p>
            <a:pPr lvl="2"/>
            <a:r>
              <a:rPr lang="sv-SE" sz="1600" smtClean="0"/>
              <a:t>Stabil utveckling, +-0</a:t>
            </a:r>
          </a:p>
          <a:p>
            <a:pPr lvl="2"/>
            <a:r>
              <a:rPr lang="sv-SE" sz="1600" smtClean="0"/>
              <a:t>Positiv utveckling, +3%/år</a:t>
            </a:r>
          </a:p>
        </p:txBody>
      </p:sp>
      <p:sp>
        <p:nvSpPr>
          <p:cNvPr id="18435" name="textruta 3"/>
          <p:cNvSpPr txBox="1">
            <a:spLocks noChangeArrowheads="1"/>
          </p:cNvSpPr>
          <p:nvPr/>
        </p:nvSpPr>
        <p:spPr bwMode="auto">
          <a:xfrm>
            <a:off x="457200" y="6351588"/>
            <a:ext cx="30829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000">
                <a:latin typeface="Calibri" pitchFamily="34" charset="0"/>
              </a:rPr>
              <a:t>*** </a:t>
            </a:r>
            <a:r>
              <a:rPr lang="sv-SE" sz="1000">
                <a:latin typeface="Calibri" pitchFamily="34" charset="0"/>
                <a:hlinkClick r:id="rId2"/>
              </a:rPr>
              <a:t>http://sv.wikipedia.org/wiki/Elcertifikat#Elcertifikat</a:t>
            </a:r>
            <a:endParaRPr lang="sv-SE" sz="1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mtClean="0"/>
              <a:t>Resultat </a:t>
            </a:r>
          </a:p>
        </p:txBody>
      </p:sp>
      <p:sp>
        <p:nvSpPr>
          <p:cNvPr id="19458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smtClean="0"/>
              <a:t>Besparingar på el om köp av andelar i O2</a:t>
            </a:r>
          </a:p>
          <a:p>
            <a:pPr lvl="1"/>
            <a:r>
              <a:rPr lang="sv-SE" sz="1800" smtClean="0"/>
              <a:t>Svag utveckling på elmarknaden; 421 550</a:t>
            </a:r>
          </a:p>
          <a:p>
            <a:pPr lvl="1"/>
            <a:r>
              <a:rPr lang="sv-SE" sz="1800" smtClean="0"/>
              <a:t>Neutral utveckling på elmarknaden; 431 080</a:t>
            </a:r>
          </a:p>
          <a:p>
            <a:pPr lvl="1"/>
            <a:r>
              <a:rPr lang="sv-SE" sz="1800" smtClean="0"/>
              <a:t>Stark utveckling på elmarknaden; 440 783</a:t>
            </a:r>
          </a:p>
          <a:p>
            <a:r>
              <a:rPr lang="sv-SE" sz="2000" smtClean="0"/>
              <a:t>Marknadsvärde på instoppat kapital</a:t>
            </a:r>
          </a:p>
          <a:p>
            <a:pPr lvl="1"/>
            <a:r>
              <a:rPr lang="sv-SE" sz="1800" smtClean="0"/>
              <a:t>Svag utveckling O2; 370 556</a:t>
            </a:r>
          </a:p>
          <a:p>
            <a:pPr lvl="1"/>
            <a:r>
              <a:rPr lang="sv-SE" sz="1800" smtClean="0"/>
              <a:t>Neutral utveckling O2; 502 500</a:t>
            </a:r>
          </a:p>
          <a:p>
            <a:pPr lvl="1"/>
            <a:r>
              <a:rPr lang="sv-SE" sz="1800" smtClean="0"/>
              <a:t>Stark utveckling O2; 675 318</a:t>
            </a:r>
          </a:p>
          <a:p>
            <a:pPr lvl="1"/>
            <a:r>
              <a:rPr lang="sv-SE" sz="1800" smtClean="0"/>
              <a:t>Pengarna på banken; 502 500</a:t>
            </a:r>
          </a:p>
          <a:p>
            <a:r>
              <a:rPr lang="sv-SE" sz="2000" smtClean="0"/>
              <a:t>Besparingar vid amortering</a:t>
            </a:r>
          </a:p>
          <a:p>
            <a:pPr lvl="1"/>
            <a:r>
              <a:rPr lang="sv-SE" sz="1800" smtClean="0"/>
              <a:t>Låga räntor; 165 825</a:t>
            </a:r>
          </a:p>
          <a:p>
            <a:pPr lvl="1"/>
            <a:r>
              <a:rPr lang="sv-SE" sz="1800" smtClean="0"/>
              <a:t>Neutrala räntor; 254 286</a:t>
            </a:r>
          </a:p>
          <a:p>
            <a:pPr lvl="1"/>
            <a:r>
              <a:rPr lang="sv-SE" sz="1800" smtClean="0"/>
              <a:t>Höga räntor; 332 312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mtClean="0"/>
              <a:t>Slutsats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6156325" y="1700213"/>
            <a:ext cx="2519363" cy="4465637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rtlCol="0">
            <a:normAutofit fontScale="85000"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 dirty="0" smtClean="0"/>
              <a:t>Enligt dessa ingångsvärden ger alla utfall förutom ett fördel att investera i  O2 jämfört med att amortera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sv-SE" sz="20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 dirty="0" smtClean="0"/>
              <a:t>Enda utfall som är negativt för en investering i O2 är om vi har höga räntor och samtidigt marknadsvärdet på våra investeringar i O2 sjunker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sv-SE" sz="20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 dirty="0" smtClean="0"/>
              <a:t>Elpriset har en relativt liten påverkan på utfallet, utifrån angivna ingångsvärden</a:t>
            </a:r>
            <a:endParaRPr lang="sv-SE" sz="2000" dirty="0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68313" y="1700213"/>
          <a:ext cx="5256212" cy="1152525"/>
        </p:xfrm>
        <a:graphic>
          <a:graphicData uri="http://schemas.openxmlformats.org/presentationml/2006/ole">
            <p:oleObj spid="_x0000_s1031" name="Kalkylblad" r:id="rId3" imgW="12068192" imgH="2543243" progId="">
              <p:embed/>
            </p:oleObj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323850" y="3357563"/>
          <a:ext cx="5689600" cy="2840037"/>
        </p:xfrm>
        <a:graphic>
          <a:graphicData uri="http://schemas.openxmlformats.org/presentationml/2006/ole">
            <p:oleObj spid="_x0000_s1036" name="Diagram" r:id="rId4" imgW="5133970" imgH="2562271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mtClean="0"/>
              <a:t>Kommentar / personlig åsikt</a:t>
            </a:r>
          </a:p>
        </p:txBody>
      </p:sp>
      <p:sp>
        <p:nvSpPr>
          <p:cNvPr id="22530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smtClean="0"/>
              <a:t>Modellen är bara så bra som de värden som stoppas in i den. De värden som har använts här har hämtats från objektiva källor men de är ingen sanning</a:t>
            </a:r>
          </a:p>
          <a:p>
            <a:r>
              <a:rPr lang="sv-SE" sz="2000" smtClean="0"/>
              <a:t>Skribenten upplever att utvecklingen av elpriserna är lågt satta av  energimyndigheten. En kraftigare ökning av elpriserna ger starkare incitament för att investera i O2</a:t>
            </a:r>
          </a:p>
          <a:p>
            <a:r>
              <a:rPr lang="sv-SE" sz="2000" smtClean="0"/>
              <a:t>Min personliga åsikt är att investeringar bör göras i O2 enligt styrelsens förslag</a:t>
            </a:r>
          </a:p>
          <a:p>
            <a:pPr lvl="1"/>
            <a:r>
              <a:rPr lang="sv-SE" sz="1800" smtClean="0"/>
              <a:t>I ett sådant beslut skall även direktiv för när andelarna ska säljas, tex om</a:t>
            </a:r>
          </a:p>
          <a:p>
            <a:pPr lvl="2"/>
            <a:r>
              <a:rPr lang="sv-SE" sz="1400" smtClean="0"/>
              <a:t>Räntan stiger över 7,5% och det samtidigt …</a:t>
            </a:r>
          </a:p>
          <a:p>
            <a:pPr lvl="2"/>
            <a:r>
              <a:rPr lang="sv-SE" sz="1400" smtClean="0"/>
              <a:t>har varit en negativ utveckling på marknadsvärdet på andelarna hos O2 två år i följd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3091</TotalTime>
  <Words>569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2</vt:i4>
      </vt:variant>
      <vt:variant>
        <vt:lpstr>Formgivningsmall</vt:lpstr>
      </vt:variant>
      <vt:variant>
        <vt:i4>1</vt:i4>
      </vt:variant>
      <vt:variant>
        <vt:lpstr>Serverprogram för OLE-inbäddning</vt:lpstr>
      </vt:variant>
      <vt:variant>
        <vt:i4>2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Calibri</vt:lpstr>
      <vt:lpstr>Arial</vt:lpstr>
      <vt:lpstr>Office-tema</vt:lpstr>
      <vt:lpstr>Kalkylblad</vt:lpstr>
      <vt:lpstr>Microsoft Office Excel-diagram</vt:lpstr>
      <vt:lpstr>Scenarioutvärdering för  Investering i O2</vt:lpstr>
      <vt:lpstr>Syfte</vt:lpstr>
      <vt:lpstr>Rörliga parameter</vt:lpstr>
      <vt:lpstr>Ingångsvärden I</vt:lpstr>
      <vt:lpstr>Ingångsvärden II</vt:lpstr>
      <vt:lpstr>Ingångsvärden III</vt:lpstr>
      <vt:lpstr>Resultat </vt:lpstr>
      <vt:lpstr>Slutsats</vt:lpstr>
      <vt:lpstr>Kommentar / personlig åsikt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Scenario utvärdering för  Investering i O2</dc:title>
  <dc:creator>Viktor Hellman</dc:creator>
  <cp:lastModifiedBy>jbr</cp:lastModifiedBy>
  <cp:revision>39</cp:revision>
  <dcterms:created xsi:type="dcterms:W3CDTF">2011-04-15T21:16:18Z</dcterms:created>
  <dcterms:modified xsi:type="dcterms:W3CDTF">2011-05-25T08:07:05Z</dcterms:modified>
</cp:coreProperties>
</file>