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3"/>
  </p:notesMasterIdLst>
  <p:sldIdLst>
    <p:sldId id="256" r:id="rId3"/>
    <p:sldId id="275" r:id="rId4"/>
    <p:sldId id="280" r:id="rId5"/>
    <p:sldId id="277" r:id="rId6"/>
    <p:sldId id="265" r:id="rId7"/>
    <p:sldId id="272" r:id="rId8"/>
    <p:sldId id="273" r:id="rId9"/>
    <p:sldId id="278" r:id="rId10"/>
    <p:sldId id="279" r:id="rId11"/>
    <p:sldId id="274" r:id="rId12"/>
  </p:sldIdLst>
  <p:sldSz cx="9144000" cy="6858000" type="screen4x3"/>
  <p:notesSz cx="6864350" cy="9996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>
      <p:cViewPr varScale="1">
        <p:scale>
          <a:sx n="105" d="100"/>
          <a:sy n="105" d="100"/>
        </p:scale>
        <p:origin x="10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 latinLnBrk="0">
              <a:defRPr lang="sv-SE" sz="13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 latinLnBrk="0">
              <a:defRPr lang="sv-SE" sz="1300"/>
            </a:lvl1pPr>
          </a:lstStyle>
          <a:p>
            <a:fld id="{3A590FE9-0B05-44A1-8E28-B3DBBEE66BAB}" type="datetimeFigureOut">
              <a:rPr lang="sv-SE"/>
              <a:pPr/>
              <a:t>2017-11-27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748332"/>
            <a:ext cx="5491480" cy="4498420"/>
          </a:xfrm>
          <a:prstGeom prst="rect">
            <a:avLst/>
          </a:prstGeom>
        </p:spPr>
        <p:txBody>
          <a:bodyPr vert="horz" lIns="96341" tIns="48171" rIns="96341" bIns="48171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 latinLnBrk="0">
              <a:defRPr lang="sv-SE" sz="13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 latinLnBrk="0">
              <a:defRPr lang="sv-SE" sz="1300"/>
            </a:lvl1pPr>
          </a:lstStyle>
          <a:p>
            <a:fld id="{DB5CB03D-52F8-45FC-9D51-CC9AF1B89DEC}" type="slidenum">
              <a:rPr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05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sv-S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B03D-52F8-45FC-9D51-CC9AF1B89DEC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9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404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483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30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3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943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958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750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57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70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434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847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ED156-2732-479E-8410-D5807628268D}" type="datetimeFigureOut">
              <a:rPr lang="sv-SE" smtClean="0"/>
              <a:pPr/>
              <a:t>2017-11-27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37D0-1F07-487A-BC82-FDF5B924E95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098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SE" dirty="0" smtClean="0"/>
              <a:t>	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                </a:t>
            </a:r>
            <a:br>
              <a:rPr lang="sv-SE" dirty="0" smtClean="0"/>
            </a:br>
            <a:r>
              <a:rPr lang="sv-SE" sz="6700" dirty="0" smtClean="0"/>
              <a:t>Välkommen!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	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200" dirty="0" smtClean="0"/>
              <a:t>       </a:t>
            </a:r>
          </a:p>
          <a:p>
            <a:pPr algn="ctr"/>
            <a:r>
              <a:rPr lang="sv-SE" sz="3200" dirty="0" smtClean="0"/>
              <a:t> Brf Illerns Ekonomimöte  2017</a:t>
            </a:r>
          </a:p>
          <a:p>
            <a:endParaRPr lang="sv-SE" dirty="0" smtClean="0"/>
          </a:p>
          <a:p>
            <a:endParaRPr lang="sv-SE" sz="3236" dirty="0" smtClean="0"/>
          </a:p>
          <a:p>
            <a:pPr marL="109728" indent="0">
              <a:buNone/>
            </a:pPr>
            <a:endParaRPr lang="sv-SE" sz="3236" dirty="0" smtClean="0"/>
          </a:p>
          <a:p>
            <a:endParaRPr lang="sv-SE" sz="3236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284984"/>
            <a:ext cx="3168352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Brf Illern, Budget 2018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smtClean="0"/>
              <a:t>Frågor?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Synpunkter</a:t>
            </a:r>
          </a:p>
          <a:p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r>
              <a:rPr lang="sv-SE" sz="4000" dirty="0" smtClean="0"/>
              <a:t>Tack för uppmärksamheten</a:t>
            </a:r>
            <a:r>
              <a:rPr lang="sv-SE" dirty="0" smtClean="0"/>
              <a:t>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824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352570"/>
              </p:ext>
            </p:extLst>
          </p:nvPr>
        </p:nvGraphicFramePr>
        <p:xfrm>
          <a:off x="611557" y="461963"/>
          <a:ext cx="8064898" cy="5919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1331"/>
                <a:gridCol w="1347592"/>
                <a:gridCol w="1843257"/>
                <a:gridCol w="1528304"/>
                <a:gridCol w="826110"/>
                <a:gridCol w="1528304"/>
              </a:tblGrid>
              <a:tr h="4032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>
                          <a:effectLst/>
                        </a:rPr>
                        <a:t>Brf Illern 2017 resultat?</a:t>
                      </a:r>
                      <a:endParaRPr lang="sv-SE" sz="1600" b="1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Tkr</a:t>
                      </a:r>
                      <a:endParaRPr lang="sv-SE" sz="1100" b="1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2449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Budget</a:t>
                      </a:r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Progn utfall</a:t>
                      </a:r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Intäkter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15 808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15 830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Drift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6 748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6 900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Underhåll löp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   800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1 050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Underhåll plan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   993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   700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Avskrivningar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2 165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2 165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Diverse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   611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   600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Räntor in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       65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       70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Räntor ut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8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2 850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2 800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2449"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_____________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_____________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2449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Resultat 1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          1 706    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          1 685    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Till YF</a:t>
                      </a:r>
                      <a:endParaRPr lang="sv-SE" sz="1100" b="1" i="1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1 700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-               1 700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Från YF</a:t>
                      </a:r>
                      <a:endParaRPr lang="sv-SE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     993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     700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_____________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______________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8047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Resultat 2</a:t>
                      </a:r>
                      <a:endParaRPr lang="sv-SE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     999    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                    685    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91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809204"/>
              </p:ext>
            </p:extLst>
          </p:nvPr>
        </p:nvGraphicFramePr>
        <p:xfrm>
          <a:off x="899592" y="692705"/>
          <a:ext cx="7344816" cy="5544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00"/>
                <a:gridCol w="894800"/>
                <a:gridCol w="894800"/>
                <a:gridCol w="1006650"/>
                <a:gridCol w="894800"/>
                <a:gridCol w="969366"/>
                <a:gridCol w="894800"/>
                <a:gridCol w="894800"/>
              </a:tblGrid>
              <a:tr h="3504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600" u="none" strike="noStrike">
                          <a:effectLst/>
                        </a:rPr>
                        <a:t>Brf Illern </a:t>
                      </a:r>
                      <a:endParaRPr lang="sv-SE" sz="16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Budget 2018</a:t>
                      </a:r>
                      <a:endParaRPr lang="sv-SE" sz="12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Mkr</a:t>
                      </a:r>
                      <a:endParaRPr lang="sv-SE" sz="12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0321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2016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2017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2018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Resultat</a:t>
                      </a:r>
                      <a:endParaRPr lang="sv-SE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Prognos</a:t>
                      </a:r>
                      <a:endParaRPr lang="sv-SE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Budget</a:t>
                      </a:r>
                      <a:endParaRPr lang="sv-SE" sz="1400" b="0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0321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Intäkter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15,8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15,8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15,9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Drift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-8,5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-8,4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-8,8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Underhåll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-2,0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-0,7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-0,8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Avskrivningar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-2,2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-2,2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-2,2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Räntor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-3,3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-2,8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-2,3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RESULTAT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-0,2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1,7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1,8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Avsättn YF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-1,5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1,7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-1,7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Avlyft YF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2,0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-0,7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0,8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2901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400" u="none" strike="noStrike">
                          <a:effectLst/>
                        </a:rPr>
                        <a:t>Resultat efter avsättn</a:t>
                      </a:r>
                      <a:endParaRPr lang="sv-SE" sz="1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0,3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>
                          <a:effectLst/>
                        </a:rPr>
                        <a:t>0,7 </a:t>
                      </a:r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u="none" strike="noStrike" dirty="0">
                          <a:effectLst/>
                        </a:rPr>
                        <a:t>0,9 </a:t>
                      </a:r>
                      <a:endParaRPr lang="sv-S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2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364379"/>
              </p:ext>
            </p:extLst>
          </p:nvPr>
        </p:nvGraphicFramePr>
        <p:xfrm>
          <a:off x="683568" y="836717"/>
          <a:ext cx="7776864" cy="5184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339"/>
                <a:gridCol w="711493"/>
                <a:gridCol w="1217678"/>
                <a:gridCol w="796447"/>
                <a:gridCol w="1061930"/>
                <a:gridCol w="881402"/>
                <a:gridCol w="753970"/>
                <a:gridCol w="679635"/>
                <a:gridCol w="753970"/>
              </a:tblGrid>
              <a:tr h="38608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 dirty="0">
                          <a:effectLst/>
                        </a:rPr>
                        <a:t>Långivare</a:t>
                      </a:r>
                      <a:endParaRPr lang="sv-S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Lånenr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Skuld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Ränte%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ber ränta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Ränteändr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Urspr löptid</a:t>
                      </a:r>
                      <a:endParaRPr lang="sv-SE" sz="10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Anm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20758104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15 647 323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0,65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101 708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171228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90 dgr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11518125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               -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           -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Amort 4,3 milj 2017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11518133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10 500 000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0,65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   68 250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171028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5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90 dgr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26544424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18 810 000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1,1</a:t>
                      </a:r>
                      <a:endParaRPr lang="sv-SE" sz="11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206 910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180328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3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tidigare 1,09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25827090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17 900 000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1,34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239 860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181228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4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amort 2,1 milj 2018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25049047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19 000 000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2,49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473 100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190628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5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25048970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18 000 000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1,58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284 400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191228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5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25826655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17 715 000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1,79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317 099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201228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5år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28931069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17 740 000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1,2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212 880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210628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5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28931034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15 640 000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1,45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226 780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221028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6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77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SEB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26544483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18 270 000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1,59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            290 493    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230928</a:t>
                      </a:r>
                      <a:endParaRPr lang="sv-SE" sz="11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7 år</a:t>
                      </a:r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6085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TOTAL</a:t>
                      </a:r>
                      <a:endParaRPr lang="sv-S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   169 222 323    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u="none" strike="noStrike">
                          <a:effectLst/>
                        </a:rPr>
                        <a:t>1,43 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u="none" strike="noStrike">
                          <a:effectLst/>
                        </a:rPr>
                        <a:t>   2 421 479    </a:t>
                      </a:r>
                      <a:endParaRPr lang="sv-SE" sz="1200" b="1" i="0" u="none" strike="noStrike">
                        <a:solidFill>
                          <a:srgbClr val="16365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060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Placeringar</a:t>
            </a:r>
            <a:endParaRPr lang="sv-SE" dirty="0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914088"/>
              </p:ext>
            </p:extLst>
          </p:nvPr>
        </p:nvGraphicFramePr>
        <p:xfrm>
          <a:off x="755576" y="1412776"/>
          <a:ext cx="7488832" cy="4248478"/>
        </p:xfrm>
        <a:graphic>
          <a:graphicData uri="http://schemas.openxmlformats.org/drawingml/2006/table">
            <a:tbl>
              <a:tblPr/>
              <a:tblGrid>
                <a:gridCol w="692608"/>
                <a:gridCol w="941515"/>
                <a:gridCol w="941515"/>
                <a:gridCol w="1212066"/>
                <a:gridCol w="941515"/>
                <a:gridCol w="692608"/>
                <a:gridCol w="1028092"/>
                <a:gridCol w="1038913"/>
              </a:tblGrid>
              <a:tr h="368669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Institut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Konto typ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Konto nr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Belopp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Bindn tid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Ränte%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Årl ränta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 err="1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Bindn</a:t>
                      </a:r>
                      <a:r>
                        <a:rPr lang="sv-SE" sz="12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datum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HSB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Avräknings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3 000 000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rörl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1 500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HSB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Placerings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1 100 000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rörl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1 100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HSB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spec inlåning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1 500 000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3 mån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9 000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18.02.12</a:t>
                      </a:r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sv-SE" sz="1100" b="1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spec inlåning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2 000 000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3 mån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12 000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18.01.01</a:t>
                      </a:r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HSB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spec inlåning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1 000 000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3 mån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6 000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18.02.08</a:t>
                      </a:r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HSB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spec inlåning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2 000 000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3 mån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12 000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17.12.01</a:t>
                      </a:r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HSB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spec inlåning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2 000 000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3 mån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12 000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18.01.24</a:t>
                      </a:r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SBAB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inlån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9252-1677027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3 157 000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rörl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20 521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 dirty="0" smtClean="0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Löpande</a:t>
                      </a:r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114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SEB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Placerings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800" b="0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5221-333654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80 000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rörl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669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    15 837 000 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1" i="0" u="none" strike="noStrike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2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0,47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i="0" u="none" strike="noStrike">
                          <a:solidFill>
                            <a:srgbClr val="0F243E"/>
                          </a:solidFill>
                          <a:effectLst/>
                          <a:latin typeface="Calibri" panose="020F0502020204030204" pitchFamily="34" charset="0"/>
                        </a:rPr>
                        <a:t>74 121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25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FFC000"/>
                </a:solidFill>
              </a:rPr>
              <a:t>Inriktning på budgeten</a:t>
            </a:r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r>
              <a:rPr lang="sv-SE" sz="2400" dirty="0" smtClean="0"/>
              <a:t>Tillräckliga avsättningar för framtida underhåll</a:t>
            </a:r>
          </a:p>
          <a:p>
            <a:r>
              <a:rPr lang="sv-SE" sz="1800" dirty="0" smtClean="0"/>
              <a:t>(2018 föreslås en avsättning på MSEK 1,7 )</a:t>
            </a:r>
          </a:p>
          <a:p>
            <a:endParaRPr lang="sv-SE" sz="1800" dirty="0" smtClean="0"/>
          </a:p>
          <a:p>
            <a:endParaRPr lang="sv-SE" sz="1800" dirty="0" smtClean="0"/>
          </a:p>
          <a:p>
            <a:r>
              <a:rPr lang="sv-SE" sz="2400" dirty="0" smtClean="0"/>
              <a:t>Stabila avgifter</a:t>
            </a:r>
          </a:p>
          <a:p>
            <a:endParaRPr lang="sv-SE" sz="2400" dirty="0" smtClean="0"/>
          </a:p>
          <a:p>
            <a:endParaRPr lang="sv-SE" sz="2400" dirty="0"/>
          </a:p>
          <a:p>
            <a:r>
              <a:rPr lang="sv-SE" sz="2400" dirty="0" smtClean="0"/>
              <a:t>Ökad amorteringstakt, &gt; 2 MSEK för 2018</a:t>
            </a:r>
          </a:p>
          <a:p>
            <a:endParaRPr lang="sv-SE" sz="2400" dirty="0"/>
          </a:p>
          <a:p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304096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Hjälp oss spara…..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Undvik orsaka stopp i sopsugen</a:t>
            </a:r>
          </a:p>
          <a:p>
            <a:endParaRPr lang="sv-SE" dirty="0"/>
          </a:p>
          <a:p>
            <a:r>
              <a:rPr lang="sv-SE" dirty="0" smtClean="0"/>
              <a:t>Ställ aldrig vid ev. stopp soppåsar vid utenedkasten – använd ett nedkast i närmaste  port</a:t>
            </a:r>
          </a:p>
          <a:p>
            <a:endParaRPr lang="sv-SE" dirty="0" smtClean="0"/>
          </a:p>
          <a:p>
            <a:r>
              <a:rPr lang="sv-SE" dirty="0" smtClean="0"/>
              <a:t>Anlita proffs för VVS-arbeten</a:t>
            </a:r>
          </a:p>
          <a:p>
            <a:endParaRPr lang="sv-SE" dirty="0" smtClean="0"/>
          </a:p>
          <a:p>
            <a:r>
              <a:rPr lang="sv-SE" dirty="0" smtClean="0"/>
              <a:t>Vid felanmälningar, följ instruktionerna i portarna</a:t>
            </a:r>
          </a:p>
          <a:p>
            <a:endParaRPr lang="sv-SE" dirty="0" smtClean="0"/>
          </a:p>
          <a:p>
            <a:r>
              <a:rPr lang="sv-SE" dirty="0" smtClean="0"/>
              <a:t>Se till att portar hålls stängda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Undvik att överbelasta hissarna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327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Brf Illern, budget 2018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Noggrann kostnadskontroll och uppföljning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Fortsatt aktiva val av lån </a:t>
            </a:r>
            <a:r>
              <a:rPr lang="sv-SE" dirty="0" err="1" smtClean="0"/>
              <a:t>resp</a:t>
            </a:r>
            <a:r>
              <a:rPr lang="sv-SE" dirty="0" smtClean="0"/>
              <a:t> </a:t>
            </a:r>
            <a:r>
              <a:rPr lang="sv-SE" dirty="0" smtClean="0"/>
              <a:t>placeringar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Amortering av lån går före avgiftssänkningar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sz="2400" dirty="0" smtClean="0"/>
              <a:t>Månadsavgiften för 2018 föreslås därför,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b="1" i="1" u="sng" dirty="0" smtClean="0"/>
              <a:t>med nu kända förutsättningar</a:t>
            </a:r>
            <a:r>
              <a:rPr lang="sv-SE" sz="2400" b="1" i="1" dirty="0" smtClean="0"/>
              <a:t>, </a:t>
            </a:r>
            <a:r>
              <a:rPr lang="sv-SE" sz="2400" dirty="0" smtClean="0"/>
              <a:t>hållas </a:t>
            </a:r>
            <a:r>
              <a:rPr lang="sv-SE" sz="2400" b="1" i="1" u="sng" dirty="0" smtClean="0"/>
              <a:t>oförändrad</a:t>
            </a:r>
            <a:r>
              <a:rPr lang="sv-SE" sz="2400" b="1" i="1" dirty="0" smtClean="0"/>
              <a:t> </a:t>
            </a:r>
            <a:endParaRPr lang="sv-SE" sz="2400" b="1" i="1" dirty="0"/>
          </a:p>
        </p:txBody>
      </p:sp>
    </p:spTree>
    <p:extLst>
      <p:ext uri="{BB962C8B-B14F-4D97-AF65-F5344CB8AC3E}">
        <p14:creationId xmlns:p14="http://schemas.microsoft.com/office/powerpoint/2010/main" val="295783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620689"/>
            <a:ext cx="7886700" cy="576064"/>
          </a:xfrm>
        </p:spPr>
        <p:txBody>
          <a:bodyPr/>
          <a:lstStyle/>
          <a:p>
            <a:r>
              <a:rPr lang="sv-SE" dirty="0"/>
              <a:t>Brf Illern, budget </a:t>
            </a:r>
            <a:r>
              <a:rPr lang="sv-SE" dirty="0" smtClean="0"/>
              <a:t>2018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45322"/>
              </p:ext>
            </p:extLst>
          </p:nvPr>
        </p:nvGraphicFramePr>
        <p:xfrm>
          <a:off x="755576" y="1700808"/>
          <a:ext cx="6552729" cy="4172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0976"/>
                <a:gridCol w="953124"/>
                <a:gridCol w="953124"/>
                <a:gridCol w="953124"/>
                <a:gridCol w="1489257"/>
                <a:gridCol w="953124"/>
              </a:tblGrid>
              <a:tr h="526324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Brf Illern 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Vad får vi extra för avgiften?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kr/mån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3009"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3009"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68031"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3009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TV-utbud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Rabatt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u="none" strike="noStrike">
                          <a:effectLst/>
                        </a:rPr>
                        <a:t>150</a:t>
                      </a:r>
                      <a:endParaRPr lang="sv-SE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3009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Bredband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Kostnadsfri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u="none" strike="noStrike">
                          <a:effectLst/>
                        </a:rPr>
                        <a:t>419</a:t>
                      </a:r>
                      <a:endParaRPr lang="sv-SE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30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El-nät kostnad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Kostnadsfri c:a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u="none" strike="noStrike">
                          <a:effectLst/>
                        </a:rPr>
                        <a:t>150</a:t>
                      </a:r>
                      <a:endParaRPr lang="sv-SE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630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Bostadsrättstilägg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u="none" strike="noStrike">
                          <a:effectLst/>
                        </a:rPr>
                        <a:t>Kostnadsfri</a:t>
                      </a:r>
                      <a:endParaRPr lang="sv-SE" sz="2400" b="1" i="0" u="none" strike="noStrike">
                        <a:solidFill>
                          <a:srgbClr val="1F4E7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u="none" strike="noStrike" dirty="0">
                          <a:effectLst/>
                        </a:rPr>
                        <a:t>20</a:t>
                      </a:r>
                      <a:endParaRPr lang="sv-SE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48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26228CC-750A-42AF-9157-9A2D977511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610</Words>
  <Application>Microsoft Office PowerPoint</Application>
  <PresentationFormat>Bildspel på skärmen (4:3)</PresentationFormat>
  <Paragraphs>316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                    Välkommen!    </vt:lpstr>
      <vt:lpstr>PowerPoint-presentation</vt:lpstr>
      <vt:lpstr>PowerPoint-presentation</vt:lpstr>
      <vt:lpstr>PowerPoint-presentation</vt:lpstr>
      <vt:lpstr>Placeringar</vt:lpstr>
      <vt:lpstr>Inriktning på budgeten</vt:lpstr>
      <vt:lpstr>Hjälp oss spara…..</vt:lpstr>
      <vt:lpstr>Brf Illern, budget 2018</vt:lpstr>
      <vt:lpstr>Brf Illern, budget 2018</vt:lpstr>
      <vt:lpstr>Brf Illern, Budget 2018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2015-10-22T14:06:42Z</dcterms:created>
  <dcterms:modified xsi:type="dcterms:W3CDTF">2017-11-27T15:37:49Z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TC102202129990</vt:lpwstr>
  </property>
</Properties>
</file>