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  <p:sldId id="264" r:id="rId9"/>
    <p:sldId id="265" r:id="rId10"/>
    <p:sldId id="273" r:id="rId11"/>
    <p:sldId id="274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.bakoczy@gmail.com" initials="a" lastIdx="1" clrIdx="0">
    <p:extLst>
      <p:ext uri="{19B8F6BF-5375-455C-9EA6-DF929625EA0E}">
        <p15:presenceInfo xmlns:p15="http://schemas.microsoft.com/office/powerpoint/2012/main" userId="3ba658d6547ace4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4605" autoAdjust="0"/>
  </p:normalViewPr>
  <p:slideViewPr>
    <p:cSldViewPr snapToGrid="0">
      <p:cViewPr varScale="1">
        <p:scale>
          <a:sx n="105" d="100"/>
          <a:sy n="105" d="100"/>
        </p:scale>
        <p:origin x="336" y="108"/>
      </p:cViewPr>
      <p:guideLst/>
    </p:cSldViewPr>
  </p:slideViewPr>
  <p:outlineViewPr>
    <p:cViewPr>
      <p:scale>
        <a:sx n="33" d="100"/>
        <a:sy n="33" d="100"/>
      </p:scale>
      <p:origin x="0" y="-12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7DFC4D-E561-459D-999A-4B0A0C886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C2C34EF-4EA2-48BA-B6A1-794DD3EA7E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52CE70-5D33-4AC3-A4C5-60E2B30E4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352B-0ABF-4991-9E9D-DC024BCFDB93}" type="datetimeFigureOut">
              <a:rPr lang="sv-SE" smtClean="0"/>
              <a:t>2019-09-04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408D27F-B0A3-46C9-A7E5-48C7B9675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CE71BC6-F5D9-4F8F-A887-9F9CC6D06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E9E4-49D9-4DDD-A027-CADA286C36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3543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EFCFA4-C88A-4CFB-875D-AAE0DADAD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36EFFA7-B18C-4F85-9217-1DFF655FB0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72D4BEA-D7CE-44AE-A2E4-62E68126A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352B-0ABF-4991-9E9D-DC024BCFDB93}" type="datetimeFigureOut">
              <a:rPr lang="sv-SE" smtClean="0"/>
              <a:t>2019-09-04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90FBD1B-DEE8-4EAB-8380-E48CED9DF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617C746-9FF1-4BD9-AD78-E544EBF66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E9E4-49D9-4DDD-A027-CADA286C36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9185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93F6B97-A96E-4F1F-8FC5-5B358ADBBE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DE1926D-CBD0-4B03-B119-5C9089EEB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0247C20-B528-4907-B3F4-5B3878F25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352B-0ABF-4991-9E9D-DC024BCFDB93}" type="datetimeFigureOut">
              <a:rPr lang="sv-SE" smtClean="0"/>
              <a:t>2019-09-04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8FF903A-FD7E-4329-9FDE-1FF1ECA34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DC623CF-B10B-4491-A9AC-CC521F23E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E9E4-49D9-4DDD-A027-CADA286C36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7241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8721E5-F4D9-441D-A797-F164B3A22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2DF2555-1853-4F7C-9D50-6C215855B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EF8BD9B-ED34-41EF-B50E-E135F9C14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352B-0ABF-4991-9E9D-DC024BCFDB93}" type="datetimeFigureOut">
              <a:rPr lang="sv-SE" smtClean="0"/>
              <a:t>2019-09-04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01CA65D-19C5-4CCD-8C0C-D93C632C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4296379-3E00-46E0-A261-B470A5F6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E9E4-49D9-4DDD-A027-CADA286C36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9234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24E895-EC44-4FA1-8F10-32425F771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19676B1-56A9-457D-BE20-7A2C3EBF1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FFDAA2-F052-48FE-937B-58A3CAB00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352B-0ABF-4991-9E9D-DC024BCFDB93}" type="datetimeFigureOut">
              <a:rPr lang="sv-SE" smtClean="0"/>
              <a:t>2019-09-04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5D0D5B7-17FD-4BD9-BDE1-27EA5D706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38E3B1B-5389-4874-BCEB-DC81C018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E9E4-49D9-4DDD-A027-CADA286C36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9839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B3D1BE-68B2-4414-A1CF-1A16C91C6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45D9B69-81B3-47B3-B9CB-DDCB07F5CD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E955F32-73BB-427D-B614-1F49DF02D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4826E06-AEE8-4400-B6F7-5C8B07C1F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352B-0ABF-4991-9E9D-DC024BCFDB93}" type="datetimeFigureOut">
              <a:rPr lang="sv-SE" smtClean="0"/>
              <a:t>2019-09-04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ACD1BE1-1514-455D-AF4E-C66038A87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FA7ADCB-8697-450A-B3AB-9637D7FD5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E9E4-49D9-4DDD-A027-CADA286C36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121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C2BC67-AF65-4F4F-9D83-7119300BA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B6FE9CB-387F-4A49-B9F0-FAF6E3CC6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E9E4877-DC2B-4419-9301-0C186C9DD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E607798-BA02-4ECB-A3AE-3A950E6252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E6FD388-AFA0-4DA5-BB0E-8FE934A25C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DDE1AE4-C6DE-4D98-8B8D-B5C6E4FF0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352B-0ABF-4991-9E9D-DC024BCFDB93}" type="datetimeFigureOut">
              <a:rPr lang="sv-SE" smtClean="0"/>
              <a:t>2019-09-04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4EA72B5-69E2-40F6-852D-03833412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99EFEC5-6CF1-4363-A25C-D7A95A454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E9E4-49D9-4DDD-A027-CADA286C36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5945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A5E419-5314-45C2-A37F-F513E39CC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B2F69A2-F7D6-4BAE-A03B-FD11C994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352B-0ABF-4991-9E9D-DC024BCFDB93}" type="datetimeFigureOut">
              <a:rPr lang="sv-SE" smtClean="0"/>
              <a:t>2019-09-04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A5979E6-4D75-4B97-B2FC-07004F98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2391B69-A124-4C9D-9876-0876ABAA9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E9E4-49D9-4DDD-A027-CADA286C36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9291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8C8C44E-3FAE-4C9A-A3FB-0D039146C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352B-0ABF-4991-9E9D-DC024BCFDB93}" type="datetimeFigureOut">
              <a:rPr lang="sv-SE" smtClean="0"/>
              <a:t>2019-09-04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C94AF04-C1B0-4E3E-9007-73F9B2B62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2E30044-7460-4F81-8922-0597755E6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E9E4-49D9-4DDD-A027-CADA286C36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344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17CE61-D2AD-45BE-83C8-DB50C9B39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8B6D2CE-AB51-4387-9D2C-8C3D9FE20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8AC7FF1-14A5-445B-98B5-EA24FB592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71164AB-0B54-4791-84CA-A4951EC09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352B-0ABF-4991-9E9D-DC024BCFDB93}" type="datetimeFigureOut">
              <a:rPr lang="sv-SE" smtClean="0"/>
              <a:t>2019-09-04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8EE581-EBCB-4886-B6C3-44A7BE482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1B28776-D261-46FF-A3E2-71A9F00B0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E9E4-49D9-4DDD-A027-CADA286C36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359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AE8B84-D1A8-4657-A5EB-62CBF5C02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FE71988-216D-4197-BA14-19FC3750A1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970F491-B6AC-4E2E-8FB7-58926B8CCF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8B4FE88-9EFF-4C75-8C17-7192677F7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352B-0ABF-4991-9E9D-DC024BCFDB93}" type="datetimeFigureOut">
              <a:rPr lang="sv-SE" smtClean="0"/>
              <a:t>2019-09-04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321D612-F899-4E12-BC9E-C3C51B81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332358-C0F3-4ADB-A728-ADC648B2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E9E4-49D9-4DDD-A027-CADA286C36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2037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37C1BD8-90CF-478A-8C87-B3827919B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419E394-7027-49E3-B3AD-FD73AC537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29A01D1-7F4E-44BF-B275-5EC189EB94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7352B-0ABF-4991-9E9D-DC024BCFDB93}" type="datetimeFigureOut">
              <a:rPr lang="sv-SE" smtClean="0"/>
              <a:t>2019-09-04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5DFCD4B-5E6A-4E91-9FB2-E83D1720DF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52A1E7-A026-4FA2-950A-29A7D2098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5E9E4-49D9-4DDD-A027-CADA286C36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032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ullmars.se/tag/korsbarsblomnin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sv/photo/488693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l/krokus-kwiaty-ro%C5%9Blin-wiosna-324142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A8BB4C4-15B3-4AFC-AD4E-8FFC9CDAAF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7459" b="763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6CAAB9A-46EC-4EDF-A6DD-77A1F45CB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640080"/>
            <a:ext cx="3162300" cy="3086100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 err="1">
                <a:solidFill>
                  <a:srgbClr val="262626"/>
                </a:solidFill>
              </a:rPr>
              <a:t>Renovering</a:t>
            </a:r>
            <a:r>
              <a:rPr lang="en-US" sz="2800" b="1" dirty="0">
                <a:solidFill>
                  <a:srgbClr val="262626"/>
                </a:solidFill>
              </a:rPr>
              <a:t> av </a:t>
            </a:r>
            <a:r>
              <a:rPr lang="en-US" sz="2800" b="1" dirty="0" err="1">
                <a:solidFill>
                  <a:srgbClr val="262626"/>
                </a:solidFill>
              </a:rPr>
              <a:t>utemiljön</a:t>
            </a:r>
            <a:r>
              <a:rPr lang="en-US" sz="2800" b="1" dirty="0">
                <a:solidFill>
                  <a:srgbClr val="262626"/>
                </a:solidFill>
              </a:rPr>
              <a:t/>
            </a:r>
            <a:br>
              <a:rPr lang="en-US" sz="2800" b="1" dirty="0">
                <a:solidFill>
                  <a:srgbClr val="262626"/>
                </a:solidFill>
              </a:rPr>
            </a:br>
            <a:r>
              <a:rPr lang="en-US" sz="2800" b="1" dirty="0">
                <a:solidFill>
                  <a:srgbClr val="262626"/>
                </a:solidFill>
              </a:rPr>
              <a:t/>
            </a:r>
            <a:br>
              <a:rPr lang="en-US" sz="2800" b="1" dirty="0">
                <a:solidFill>
                  <a:srgbClr val="262626"/>
                </a:solidFill>
              </a:rPr>
            </a:br>
            <a:r>
              <a:rPr lang="en-US" sz="2800" b="1" dirty="0" err="1">
                <a:solidFill>
                  <a:srgbClr val="262626"/>
                </a:solidFill>
              </a:rPr>
              <a:t>Gård</a:t>
            </a:r>
            <a:r>
              <a:rPr lang="en-US" sz="2800" b="1" dirty="0">
                <a:solidFill>
                  <a:srgbClr val="262626"/>
                </a:solidFill>
              </a:rPr>
              <a:t> 1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1279CB4-F4A6-4476-A668-8DCA5C353538}"/>
              </a:ext>
            </a:extLst>
          </p:cNvPr>
          <p:cNvSpPr txBox="1"/>
          <p:nvPr/>
        </p:nvSpPr>
        <p:spPr>
          <a:xfrm>
            <a:off x="9676568" y="6657944"/>
            <a:ext cx="251543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>
                <a:solidFill>
                  <a:srgbClr val="FFFFFF"/>
                </a:solidFill>
                <a:hlinkClick r:id="rId3" tooltip="https://gullmars.se/tag/korsbarsblomning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Det här fotot</a:t>
            </a:r>
            <a:r>
              <a:rPr lang="sv-SE" sz="700">
                <a:solidFill>
                  <a:srgbClr val="FFFFFF"/>
                </a:solidFill>
              </a:rPr>
              <a:t> av Okänd författare licensieras enligt </a:t>
            </a:r>
            <a:r>
              <a:rPr lang="sv-SE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lang="sv-S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213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CEE5A52-52B9-4D1E-A003-6179D734AB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02" r="4018" b="-2"/>
          <a:stretch/>
        </p:blipFill>
        <p:spPr>
          <a:xfrm>
            <a:off x="3912361" y="375073"/>
            <a:ext cx="4367277" cy="621453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3D0C623-A31E-4F20-9C8F-D8F0F84D7D6E}"/>
              </a:ext>
            </a:extLst>
          </p:cNvPr>
          <p:cNvSpPr txBox="1"/>
          <p:nvPr/>
        </p:nvSpPr>
        <p:spPr>
          <a:xfrm>
            <a:off x="906780" y="1676400"/>
            <a:ext cx="2005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/>
              <a:t>Pelarkörsbär</a:t>
            </a:r>
          </a:p>
        </p:txBody>
      </p:sp>
    </p:spTree>
    <p:extLst>
      <p:ext uri="{BB962C8B-B14F-4D97-AF65-F5344CB8AC3E}">
        <p14:creationId xmlns:p14="http://schemas.microsoft.com/office/powerpoint/2010/main" val="1215152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0D6991D6-7969-4660-A016-910DA588E8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75" r="-1" b="25489"/>
          <a:stretch/>
        </p:blipFill>
        <p:spPr>
          <a:xfrm>
            <a:off x="387721" y="321733"/>
            <a:ext cx="11548534" cy="6214534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14A4EC20-BD9F-43AB-9B72-7CECD23256DE}"/>
              </a:ext>
            </a:extLst>
          </p:cNvPr>
          <p:cNvSpPr txBox="1"/>
          <p:nvPr/>
        </p:nvSpPr>
        <p:spPr>
          <a:xfrm>
            <a:off x="387720" y="820131"/>
            <a:ext cx="3524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chemeClr val="bg1"/>
                </a:solidFill>
              </a:rPr>
              <a:t>Rödbladig smällspirea</a:t>
            </a:r>
          </a:p>
        </p:txBody>
      </p:sp>
    </p:spTree>
    <p:extLst>
      <p:ext uri="{BB962C8B-B14F-4D97-AF65-F5344CB8AC3E}">
        <p14:creationId xmlns:p14="http://schemas.microsoft.com/office/powerpoint/2010/main" val="4227551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E49727D-25A8-4595-8EA9-99AA815982A2}"/>
              </a:ext>
            </a:extLst>
          </p:cNvPr>
          <p:cNvSpPr/>
          <p:nvPr/>
        </p:nvSpPr>
        <p:spPr>
          <a:xfrm>
            <a:off x="1371600" y="1920894"/>
            <a:ext cx="89001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Byggstart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sv-SE" sz="2800" dirty="0"/>
              <a:t>2019 September.</a:t>
            </a:r>
          </a:p>
          <a:p>
            <a:endParaRPr lang="sv-SE" sz="4000" dirty="0"/>
          </a:p>
          <a:p>
            <a:r>
              <a:rPr lang="sv-SE" sz="4000" dirty="0"/>
              <a:t>Avisering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sv-SE" sz="2800" dirty="0"/>
              <a:t>plocka undan alla lösa föremål (krukor, möbler).</a:t>
            </a:r>
            <a:r>
              <a:rPr lang="sv-S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70632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4FD31AA-5E75-45EA-8716-A894124061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9608" b="6122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4AF07B0-84D3-4499-A361-4A14399A5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>
                <a:latin typeface="+mn-lt"/>
              </a:rPr>
              <a:t>Trädgårdsgrupp</a:t>
            </a:r>
            <a:endParaRPr lang="en-US" sz="4000" dirty="0">
              <a:latin typeface="+mn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derrubrik 2">
            <a:extLst>
              <a:ext uri="{FF2B5EF4-FFF2-40B4-BE49-F238E27FC236}">
                <a16:creationId xmlns:a16="http://schemas.microsoft.com/office/drawing/2014/main" id="{39014DB2-94CC-4E3E-A7E0-BD4147599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114300" algn="l"/>
            <a:r>
              <a:rPr lang="en-US" sz="2900" dirty="0" err="1"/>
              <a:t>Engagemang</a:t>
            </a:r>
            <a:r>
              <a:rPr lang="en-US" sz="2900" dirty="0"/>
              <a:t>,</a:t>
            </a:r>
          </a:p>
          <a:p>
            <a:pPr marL="857250" lvl="1" indent="-285750" algn="l">
              <a:buFont typeface="Wingdings" panose="05000000000000000000" pitchFamily="2" charset="2"/>
              <a:buChar char="Ø"/>
            </a:pPr>
            <a:r>
              <a:rPr lang="en-US" sz="2900" dirty="0" err="1"/>
              <a:t>hjälpa</a:t>
            </a:r>
            <a:r>
              <a:rPr lang="en-US" sz="2900" dirty="0"/>
              <a:t> till,</a:t>
            </a:r>
          </a:p>
          <a:p>
            <a:pPr marL="857250" lvl="1" indent="-285750" algn="l">
              <a:buFont typeface="Wingdings" panose="05000000000000000000" pitchFamily="2" charset="2"/>
              <a:buChar char="Ø"/>
            </a:pPr>
            <a:r>
              <a:rPr lang="en-US" sz="2900" dirty="0" err="1"/>
              <a:t>glädje</a:t>
            </a:r>
            <a:r>
              <a:rPr lang="en-US" sz="2900" dirty="0"/>
              <a:t> </a:t>
            </a:r>
            <a:r>
              <a:rPr lang="en-US" sz="2900" dirty="0" err="1"/>
              <a:t>för</a:t>
            </a:r>
            <a:r>
              <a:rPr lang="en-US" sz="2900" dirty="0"/>
              <a:t> </a:t>
            </a:r>
            <a:r>
              <a:rPr lang="en-US" sz="2900" dirty="0" err="1"/>
              <a:t>att</a:t>
            </a:r>
            <a:r>
              <a:rPr lang="en-US" sz="2900" dirty="0"/>
              <a:t> </a:t>
            </a:r>
            <a:r>
              <a:rPr lang="en-US" sz="2900" dirty="0" err="1"/>
              <a:t>göra</a:t>
            </a:r>
            <a:r>
              <a:rPr lang="en-US" sz="2900" dirty="0"/>
              <a:t> det </a:t>
            </a:r>
            <a:r>
              <a:rPr lang="en-US" sz="2900" dirty="0" err="1"/>
              <a:t>finare</a:t>
            </a:r>
            <a:r>
              <a:rPr lang="en-US" sz="2900" dirty="0"/>
              <a:t>, </a:t>
            </a:r>
          </a:p>
          <a:p>
            <a:pPr marL="857250" lvl="1" indent="-285750" algn="l">
              <a:buFont typeface="Wingdings" panose="05000000000000000000" pitchFamily="2" charset="2"/>
              <a:buChar char="Ø"/>
            </a:pPr>
            <a:r>
              <a:rPr lang="en-US" sz="2900" dirty="0" err="1"/>
              <a:t>göra</a:t>
            </a:r>
            <a:r>
              <a:rPr lang="en-US" sz="2900" dirty="0"/>
              <a:t> det </a:t>
            </a:r>
            <a:r>
              <a:rPr lang="en-US" sz="2900" dirty="0" err="1"/>
              <a:t>lilla</a:t>
            </a:r>
            <a:r>
              <a:rPr lang="en-US" sz="2900" dirty="0"/>
              <a:t> extra,</a:t>
            </a:r>
          </a:p>
          <a:p>
            <a:pPr marL="857250" lvl="1" indent="-285750" algn="l">
              <a:buFont typeface="Wingdings" panose="05000000000000000000" pitchFamily="2" charset="2"/>
              <a:buChar char="Ø"/>
            </a:pPr>
            <a:r>
              <a:rPr lang="en-US" sz="2900" dirty="0" err="1"/>
              <a:t>minska</a:t>
            </a:r>
            <a:r>
              <a:rPr lang="en-US" sz="2900" dirty="0"/>
              <a:t> </a:t>
            </a:r>
            <a:r>
              <a:rPr lang="en-US" sz="2900" dirty="0" err="1"/>
              <a:t>föreningens</a:t>
            </a:r>
            <a:r>
              <a:rPr lang="en-US" sz="2900" dirty="0"/>
              <a:t> </a:t>
            </a:r>
            <a:r>
              <a:rPr lang="en-US" sz="2900" dirty="0" err="1"/>
              <a:t>kostnader</a:t>
            </a:r>
            <a:endParaRPr lang="en-US" sz="2900" dirty="0"/>
          </a:p>
          <a:p>
            <a:pPr marL="1314450" lvl="2" indent="-285750" algn="l">
              <a:buFont typeface="Courier New" panose="02070309020205020404" pitchFamily="49" charset="0"/>
              <a:buChar char="o"/>
            </a:pPr>
            <a:r>
              <a:rPr lang="en-US" sz="2900" dirty="0" err="1"/>
              <a:t>gräva</a:t>
            </a:r>
            <a:r>
              <a:rPr lang="en-US" sz="2900" dirty="0"/>
              <a:t> </a:t>
            </a:r>
            <a:r>
              <a:rPr lang="en-US" sz="2900" dirty="0" err="1"/>
              <a:t>upp</a:t>
            </a:r>
            <a:r>
              <a:rPr lang="en-US" sz="2900" dirty="0"/>
              <a:t> </a:t>
            </a:r>
            <a:r>
              <a:rPr lang="en-US" sz="2900" dirty="0" err="1"/>
              <a:t>och</a:t>
            </a:r>
            <a:r>
              <a:rPr lang="en-US" sz="2900" dirty="0"/>
              <a:t> </a:t>
            </a:r>
            <a:r>
              <a:rPr lang="en-US" sz="2900" dirty="0" err="1"/>
              <a:t>spara</a:t>
            </a:r>
            <a:r>
              <a:rPr lang="en-US" sz="2900" dirty="0"/>
              <a:t> / </a:t>
            </a:r>
            <a:r>
              <a:rPr lang="en-US" sz="2900" dirty="0" err="1"/>
              <a:t>återplantera</a:t>
            </a:r>
            <a:r>
              <a:rPr lang="en-US" sz="2900" dirty="0"/>
              <a:t> </a:t>
            </a:r>
            <a:r>
              <a:rPr lang="en-US" sz="2900" dirty="0" err="1"/>
              <a:t>växter</a:t>
            </a:r>
            <a:r>
              <a:rPr lang="en-US" sz="2900" dirty="0"/>
              <a:t>,</a:t>
            </a:r>
          </a:p>
          <a:p>
            <a:pPr marL="1314450" lvl="2" indent="-285750" algn="l">
              <a:buFont typeface="Courier New" panose="02070309020205020404" pitchFamily="49" charset="0"/>
              <a:buChar char="o"/>
            </a:pPr>
            <a:r>
              <a:rPr lang="en-US" sz="2900" dirty="0" err="1"/>
              <a:t>vattna</a:t>
            </a:r>
            <a:r>
              <a:rPr lang="en-US" sz="2900" dirty="0"/>
              <a:t> </a:t>
            </a:r>
            <a:r>
              <a:rPr lang="en-US" sz="2900" dirty="0" err="1"/>
              <a:t>gräsmatta</a:t>
            </a:r>
            <a:r>
              <a:rPr lang="en-US" sz="2900" dirty="0"/>
              <a:t>.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	</a:t>
            </a:r>
            <a:br>
              <a:rPr lang="en-US" sz="1400" dirty="0"/>
            </a:br>
            <a:r>
              <a:rPr lang="en-US" sz="1400" dirty="0"/>
              <a:t>	</a:t>
            </a:r>
            <a:br>
              <a:rPr lang="en-US" sz="1400" dirty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35436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8F19BA9-5EBC-42E5-87B8-9F3EE37BFA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b="15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70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FE2C44-22DA-4AC2-8467-AB1DD9FB6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01981"/>
            <a:ext cx="10515600" cy="1089660"/>
          </a:xfrm>
        </p:spPr>
        <p:txBody>
          <a:bodyPr>
            <a:normAutofit/>
          </a:bodyPr>
          <a:lstStyle/>
          <a:p>
            <a:r>
              <a:rPr lang="sv-SE" sz="4000" dirty="0">
                <a:latin typeface="+mn-lt"/>
              </a:rPr>
              <a:t>Målet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01A71E0-FC60-439E-99A5-7D99AB3CA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1930399"/>
            <a:ext cx="10515600" cy="468488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800" dirty="0">
                <a:solidFill>
                  <a:schemeClr val="tx1"/>
                </a:solidFill>
              </a:rPr>
              <a:t>fräscha upp gården,</a:t>
            </a:r>
          </a:p>
          <a:p>
            <a:endParaRPr lang="sv-SE" sz="28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800" dirty="0">
                <a:solidFill>
                  <a:schemeClr val="tx1"/>
                </a:solidFill>
              </a:rPr>
              <a:t>skapa en bostadsgård som bjuder in till umgänge och tillåter både stora och små sällskap att vistas i den samtidigt,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v-SE" sz="28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800" dirty="0">
                <a:solidFill>
                  <a:schemeClr val="tx1"/>
                </a:solidFill>
              </a:rPr>
              <a:t>passar olika åldrar, både vuxna och barn.</a:t>
            </a:r>
          </a:p>
          <a:p>
            <a:endParaRPr lang="sv-SE" sz="2800" dirty="0">
              <a:solidFill>
                <a:schemeClr val="tx1"/>
              </a:solidFill>
            </a:endParaRPr>
          </a:p>
          <a:p>
            <a:endParaRPr lang="sv-SE" sz="2800" dirty="0">
              <a:solidFill>
                <a:schemeClr val="tx1"/>
              </a:solidFill>
            </a:endParaRPr>
          </a:p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0418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508A25-ACE6-402D-A2A3-93732C540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3980" y="985203"/>
            <a:ext cx="9144000" cy="820737"/>
          </a:xfrm>
        </p:spPr>
        <p:txBody>
          <a:bodyPr>
            <a:normAutofit/>
          </a:bodyPr>
          <a:lstStyle/>
          <a:p>
            <a:pPr algn="l"/>
            <a:r>
              <a:rPr lang="sv-SE" sz="4000" dirty="0">
                <a:latin typeface="+mn-lt"/>
              </a:rPr>
              <a:t>HSB Mark och Trädgård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8CA96E4-51B7-48B5-BFEE-717C388672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3980" y="2148840"/>
            <a:ext cx="9144000" cy="2819400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v-SE" sz="3200" dirty="0"/>
              <a:t>Projektledning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sv-SE" sz="2800" dirty="0"/>
              <a:t>planering;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sv-SE" sz="2800" dirty="0"/>
              <a:t>ta fram gestaltningsförslag, ritning;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sv-SE" sz="2800" dirty="0"/>
              <a:t>upphandling;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sv-SE" sz="2800" dirty="0"/>
              <a:t>ledning av produktion och genomförande.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7004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9D76AD0-1B9B-498F-A299-FA688BFD8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419" y="879633"/>
            <a:ext cx="6103620" cy="5098733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68F4F514-44D6-4CFA-81EE-4823961A4AB2}"/>
              </a:ext>
            </a:extLst>
          </p:cNvPr>
          <p:cNvSpPr/>
          <p:nvPr/>
        </p:nvSpPr>
        <p:spPr>
          <a:xfrm>
            <a:off x="0" y="879633"/>
            <a:ext cx="58338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800" dirty="0"/>
              <a:t>Fokus på 3 områden</a:t>
            </a:r>
          </a:p>
          <a:p>
            <a:endParaRPr lang="sv-SE" sz="28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sv-SE" sz="2800" dirty="0"/>
              <a:t>den inre delen av gården som omgärdas av asfaltvägen,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sv-SE" sz="28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sv-SE" sz="2800" dirty="0"/>
              <a:t>entrén,</a:t>
            </a:r>
          </a:p>
          <a:p>
            <a:pPr lvl="1"/>
            <a:endParaRPr lang="sv-SE" sz="28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sv-SE" sz="2800" dirty="0"/>
              <a:t>vegetationsytan mellan fasad </a:t>
            </a:r>
          </a:p>
          <a:p>
            <a:pPr lvl="1"/>
            <a:r>
              <a:rPr lang="sv-SE" sz="2800" dirty="0"/>
              <a:t>     och gång- och cykelväg ner mot</a:t>
            </a:r>
          </a:p>
          <a:p>
            <a:pPr lvl="1"/>
            <a:r>
              <a:rPr lang="sv-SE" sz="2800" dirty="0"/>
              <a:t>     busshållplatsen på utsidan av</a:t>
            </a:r>
          </a:p>
          <a:p>
            <a:pPr lvl="1"/>
            <a:r>
              <a:rPr lang="sv-SE" sz="2800" dirty="0"/>
              <a:t>     gården.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7394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0EC45E05-66F7-4A69-9AEA-48CAA4C7D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4" y="0"/>
            <a:ext cx="9688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38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23053365-EDCA-4528-9214-1093E41CC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1877" y="652508"/>
            <a:ext cx="7582378" cy="5411787"/>
          </a:xfrm>
          <a:prstGeom prst="rect">
            <a:avLst/>
          </a:pr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D92C0D7-EC5E-4144-9E60-59C19E23A4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092" y="652508"/>
            <a:ext cx="1846556" cy="545977"/>
          </a:xfrm>
        </p:spPr>
        <p:txBody>
          <a:bodyPr>
            <a:normAutofit/>
          </a:bodyPr>
          <a:lstStyle/>
          <a:p>
            <a:r>
              <a:rPr lang="sv-SE" sz="2800" dirty="0"/>
              <a:t>Grillplats</a:t>
            </a:r>
            <a:r>
              <a:rPr lang="sv-SE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5634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5BBAF9C-00BB-438B-BD01-AEF3E55D06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05DAFCF6-BEA6-4B2C-AA2D-D016259C51C9}"/>
              </a:ext>
            </a:extLst>
          </p:cNvPr>
          <p:cNvSpPr txBox="1"/>
          <p:nvPr/>
        </p:nvSpPr>
        <p:spPr>
          <a:xfrm>
            <a:off x="1531620" y="541020"/>
            <a:ext cx="1760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”Torget”</a:t>
            </a:r>
          </a:p>
        </p:txBody>
      </p:sp>
    </p:spTree>
    <p:extLst>
      <p:ext uri="{BB962C8B-B14F-4D97-AF65-F5344CB8AC3E}">
        <p14:creationId xmlns:p14="http://schemas.microsoft.com/office/powerpoint/2010/main" val="2153846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11DEDFEB-0833-4038-989D-921F67A88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225" y="200025"/>
            <a:ext cx="6305550" cy="645795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949F2213-7C07-4DA5-989B-D6277C510D29}"/>
              </a:ext>
            </a:extLst>
          </p:cNvPr>
          <p:cNvSpPr txBox="1"/>
          <p:nvPr/>
        </p:nvSpPr>
        <p:spPr>
          <a:xfrm>
            <a:off x="487680" y="853440"/>
            <a:ext cx="2412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Perenner</a:t>
            </a:r>
          </a:p>
        </p:txBody>
      </p:sp>
    </p:spTree>
    <p:extLst>
      <p:ext uri="{BB962C8B-B14F-4D97-AF65-F5344CB8AC3E}">
        <p14:creationId xmlns:p14="http://schemas.microsoft.com/office/powerpoint/2010/main" val="3100383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2E8A200-322B-4535-83F1-6893E0C4FB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4"/>
          <a:stretch/>
        </p:blipFill>
        <p:spPr>
          <a:xfrm>
            <a:off x="2049781" y="1173480"/>
            <a:ext cx="7490460" cy="47244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427CC1B-1803-483F-A99F-0C6014E4F949}"/>
              </a:ext>
            </a:extLst>
          </p:cNvPr>
          <p:cNvSpPr txBox="1"/>
          <p:nvPr/>
        </p:nvSpPr>
        <p:spPr>
          <a:xfrm>
            <a:off x="342900" y="1257300"/>
            <a:ext cx="2415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Rosenhagtorn</a:t>
            </a:r>
          </a:p>
        </p:txBody>
      </p:sp>
    </p:spTree>
    <p:extLst>
      <p:ext uri="{BB962C8B-B14F-4D97-AF65-F5344CB8AC3E}">
        <p14:creationId xmlns:p14="http://schemas.microsoft.com/office/powerpoint/2010/main" val="4211723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5545</TotalTime>
  <Words>160</Words>
  <Application>Microsoft Office PowerPoint</Application>
  <PresentationFormat>Bredbild</PresentationFormat>
  <Paragraphs>46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Wingdings</vt:lpstr>
      <vt:lpstr>Office-tema</vt:lpstr>
      <vt:lpstr>Renovering av utemiljön  Gård 1</vt:lpstr>
      <vt:lpstr>Målet</vt:lpstr>
      <vt:lpstr>HSB Mark och Trädgård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Trädgårdsgrupp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Renovering av utemiljö Gård 1</dc:title>
  <dc:creator>andrea.bakoczy@gmail.com</dc:creator>
  <cp:lastModifiedBy>Ann-Christine Scherlin</cp:lastModifiedBy>
  <cp:revision>24</cp:revision>
  <dcterms:created xsi:type="dcterms:W3CDTF">2019-08-21T20:11:21Z</dcterms:created>
  <dcterms:modified xsi:type="dcterms:W3CDTF">2019-09-04T14:19:46Z</dcterms:modified>
</cp:coreProperties>
</file>