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59" r:id="rId6"/>
    <p:sldId id="274" r:id="rId7"/>
    <p:sldId id="277" r:id="rId8"/>
    <p:sldId id="278" r:id="rId9"/>
    <p:sldId id="260" r:id="rId10"/>
    <p:sldId id="279" r:id="rId11"/>
    <p:sldId id="261" r:id="rId12"/>
    <p:sldId id="280" r:id="rId13"/>
    <p:sldId id="262" r:id="rId14"/>
    <p:sldId id="281" r:id="rId15"/>
    <p:sldId id="263" r:id="rId16"/>
    <p:sldId id="282" r:id="rId17"/>
    <p:sldId id="264" r:id="rId18"/>
    <p:sldId id="283" r:id="rId19"/>
    <p:sldId id="265" r:id="rId20"/>
    <p:sldId id="284" r:id="rId21"/>
    <p:sldId id="266" r:id="rId22"/>
    <p:sldId id="285" r:id="rId23"/>
    <p:sldId id="267" r:id="rId24"/>
    <p:sldId id="286" r:id="rId25"/>
    <p:sldId id="268" r:id="rId26"/>
    <p:sldId id="287" r:id="rId27"/>
    <p:sldId id="269" r:id="rId28"/>
    <p:sldId id="288" r:id="rId29"/>
    <p:sldId id="270" r:id="rId30"/>
    <p:sldId id="289" r:id="rId31"/>
    <p:sldId id="271" r:id="rId32"/>
    <p:sldId id="290" r:id="rId33"/>
    <p:sldId id="272" r:id="rId34"/>
    <p:sldId id="291" r:id="rId35"/>
    <p:sldId id="275" r:id="rId36"/>
    <p:sldId id="292" r:id="rId37"/>
    <p:sldId id="273" r:id="rId38"/>
    <p:sldId id="293" r:id="rId39"/>
    <p:sldId id="294" r:id="rId4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'Data 2018'!$B$57</c:f>
              <c:strCache>
                <c:ptCount val="1"/>
                <c:pt idx="0">
                  <c:v>Procent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F9-4E59-8405-394AD0B688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F9-4E59-8405-394AD0B688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0F9-4E59-8405-394AD0B6884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0F9-4E59-8405-394AD0B68845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A694145-74EB-4C8A-887A-580BE774682F}" type="VALUE">
                      <a:rPr lang="en-US" sz="1600" baseline="0"/>
                      <a:pPr>
                        <a:defRPr sz="1600" b="1"/>
                      </a:pPr>
                      <a:t>[VÄRDE]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0F9-4E59-8405-394AD0B68845}"/>
                </c:ext>
              </c:extLst>
            </c:dLbl>
            <c:dLbl>
              <c:idx val="1"/>
              <c:layout>
                <c:manualLayout>
                  <c:x val="-6.280193236714976E-2"/>
                  <c:y val="6.237598642072852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7C27B33-30AC-4C59-BE1E-1FF530116E42}" type="VALUE">
                      <a:rPr lang="en-US" sz="1600" baseline="0"/>
                      <a:pPr>
                        <a:defRPr sz="1600" b="1"/>
                      </a:pPr>
                      <a:t>[VÄRDE]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2536231884058E-2"/>
                      <c:h val="8.245165050382204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0F9-4E59-8405-394AD0B6884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0F9-4E59-8405-394AD0B68845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187EDD-7E22-4300-8E40-580EE0C7EDE0}" type="VALUE">
                      <a:rPr lang="en-US" sz="1600" b="1" baseline="0"/>
                      <a:pPr>
                        <a:defRPr sz="1600" b="1"/>
                      </a:pPr>
                      <a:t>[VÄRDE]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0F9-4E59-8405-394AD0B688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'Data 2018'!$A$58:$A$61</c:f>
              <c:strCache>
                <c:ptCount val="4"/>
                <c:pt idx="0">
                  <c:v>0-2 år</c:v>
                </c:pt>
                <c:pt idx="1">
                  <c:v>2-5 år</c:v>
                </c:pt>
                <c:pt idx="2">
                  <c:v>5-10 år</c:v>
                </c:pt>
                <c:pt idx="3">
                  <c:v>11- år</c:v>
                </c:pt>
              </c:strCache>
            </c:strRef>
          </c:cat>
          <c:val>
            <c:numRef>
              <c:f>'Data 2018'!$B$58:$B$61</c:f>
              <c:numCache>
                <c:formatCode>0%</c:formatCode>
                <c:ptCount val="4"/>
                <c:pt idx="0">
                  <c:v>0.11538461538461539</c:v>
                </c:pt>
                <c:pt idx="1">
                  <c:v>0.13461538461538461</c:v>
                </c:pt>
                <c:pt idx="2">
                  <c:v>0.30769230769230771</c:v>
                </c:pt>
                <c:pt idx="3">
                  <c:v>0.44230769230769229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0F9-4E59-8405-394AD0B688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</c:legendEntry>
      <c:layout>
        <c:manualLayout>
          <c:xMode val="edge"/>
          <c:yMode val="edge"/>
          <c:x val="0.691149910609"/>
          <c:y val="0.39620548897833263"/>
          <c:w val="0.23001901936171021"/>
          <c:h val="0.136811711707984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2018'!$W$57</c:f>
              <c:strCache>
                <c:ptCount val="1"/>
                <c:pt idx="0">
                  <c:v>Bra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2018'!$X$56:$Y$56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2018'!$X$57:$Y$57</c:f>
              <c:numCache>
                <c:formatCode>0%</c:formatCode>
                <c:ptCount val="2"/>
                <c:pt idx="0">
                  <c:v>0.24242424242424243</c:v>
                </c:pt>
                <c:pt idx="1">
                  <c:v>0.36363636363636365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E4-40D8-A146-45692C575EE7}"/>
            </c:ext>
          </c:extLst>
        </c:ser>
        <c:ser>
          <c:idx val="1"/>
          <c:order val="1"/>
          <c:tx>
            <c:strRef>
              <c:f>'Data 2018'!$W$58</c:f>
              <c:strCache>
                <c:ptCount val="1"/>
                <c:pt idx="0">
                  <c:v>Varken bra eller dålig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2018'!$X$56:$Y$56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2018'!$X$58:$Y$58</c:f>
              <c:numCache>
                <c:formatCode>0%</c:formatCode>
                <c:ptCount val="2"/>
                <c:pt idx="0">
                  <c:v>0.33333333333333331</c:v>
                </c:pt>
                <c:pt idx="1">
                  <c:v>0.45454545454545453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E4-40D8-A146-45692C575EE7}"/>
            </c:ext>
          </c:extLst>
        </c:ser>
        <c:ser>
          <c:idx val="2"/>
          <c:order val="2"/>
          <c:tx>
            <c:strRef>
              <c:f>'Data 2018'!$W$59</c:f>
              <c:strCache>
                <c:ptCount val="1"/>
                <c:pt idx="0">
                  <c:v>Dålig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2018'!$X$56:$Y$56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2018'!$X$59:$Y$59</c:f>
              <c:numCache>
                <c:formatCode>0%</c:formatCode>
                <c:ptCount val="2"/>
                <c:pt idx="0">
                  <c:v>0.42424242424242425</c:v>
                </c:pt>
                <c:pt idx="1">
                  <c:v>0.13636363636363635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E4-40D8-A146-45692C575EE7}"/>
            </c:ext>
          </c:extLst>
        </c:ser>
        <c:ser>
          <c:idx val="3"/>
          <c:order val="3"/>
          <c:tx>
            <c:strRef>
              <c:f>'Data 2018'!$W$60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2018'!$X$56:$Y$56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2018'!$X$60:$Y$60</c:f>
              <c:numCache>
                <c:formatCode>0%</c:formatCode>
                <c:ptCount val="2"/>
                <c:pt idx="0">
                  <c:v>0</c:v>
                </c:pt>
                <c:pt idx="1">
                  <c:v>4.5454545454545456E-2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E4-40D8-A146-45692C575E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7250288"/>
        <c:axId val="597254224"/>
      </c:barChart>
      <c:catAx>
        <c:axId val="59725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97254224"/>
        <c:crosses val="autoZero"/>
        <c:auto val="1"/>
        <c:lblAlgn val="ctr"/>
        <c:lblOffset val="100"/>
        <c:noMultiLvlLbl val="0"/>
      </c:catAx>
      <c:valAx>
        <c:axId val="59725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9725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2018'!$J$92</c:f>
              <c:strCache>
                <c:ptCount val="1"/>
                <c:pt idx="0">
                  <c:v>Bra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2018'!$K$91:$L$91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2018'!$K$92:$L$92</c:f>
              <c:numCache>
                <c:formatCode>0%</c:formatCode>
                <c:ptCount val="2"/>
                <c:pt idx="0">
                  <c:v>0.5</c:v>
                </c:pt>
                <c:pt idx="1">
                  <c:v>0.61224489795918369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E8-4C9B-9E4D-EECE0B763D74}"/>
            </c:ext>
          </c:extLst>
        </c:ser>
        <c:ser>
          <c:idx val="1"/>
          <c:order val="1"/>
          <c:tx>
            <c:strRef>
              <c:f>'Data 2018'!$J$93</c:f>
              <c:strCache>
                <c:ptCount val="1"/>
                <c:pt idx="0">
                  <c:v>Varken bra eller dålig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2018'!$K$91:$L$91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2018'!$K$93:$L$93</c:f>
              <c:numCache>
                <c:formatCode>0%</c:formatCode>
                <c:ptCount val="2"/>
                <c:pt idx="0">
                  <c:v>0.34375</c:v>
                </c:pt>
                <c:pt idx="1">
                  <c:v>0.30612244897959184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E8-4C9B-9E4D-EECE0B763D74}"/>
            </c:ext>
          </c:extLst>
        </c:ser>
        <c:ser>
          <c:idx val="2"/>
          <c:order val="2"/>
          <c:tx>
            <c:strRef>
              <c:f>'Data 2018'!$J$94</c:f>
              <c:strCache>
                <c:ptCount val="1"/>
                <c:pt idx="0">
                  <c:v>Dålig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2018'!$K$91:$L$91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2018'!$K$94:$L$94</c:f>
              <c:numCache>
                <c:formatCode>0%</c:formatCode>
                <c:ptCount val="2"/>
                <c:pt idx="0">
                  <c:v>0.125</c:v>
                </c:pt>
                <c:pt idx="1">
                  <c:v>6.1224489795918366E-2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E8-4C9B-9E4D-EECE0B763D74}"/>
            </c:ext>
          </c:extLst>
        </c:ser>
        <c:ser>
          <c:idx val="3"/>
          <c:order val="3"/>
          <c:tx>
            <c:strRef>
              <c:f>'Data 2018'!$J$95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2018'!$K$91:$L$91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2018'!$K$95:$L$95</c:f>
              <c:numCache>
                <c:formatCode>0%</c:formatCode>
                <c:ptCount val="2"/>
                <c:pt idx="0">
                  <c:v>3.125E-2</c:v>
                </c:pt>
                <c:pt idx="1">
                  <c:v>2.0408163265306121E-2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E8-4C9B-9E4D-EECE0B763D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0630920"/>
        <c:axId val="380637152"/>
      </c:barChart>
      <c:catAx>
        <c:axId val="380630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80637152"/>
        <c:crosses val="autoZero"/>
        <c:auto val="1"/>
        <c:lblAlgn val="ctr"/>
        <c:lblOffset val="100"/>
        <c:noMultiLvlLbl val="0"/>
      </c:catAx>
      <c:valAx>
        <c:axId val="38063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8063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2018'!$J$98</c:f>
              <c:strCache>
                <c:ptCount val="1"/>
                <c:pt idx="0">
                  <c:v>Anslag i trapphus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2018'!$K$97:$L$97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2018'!$K$98:$L$98</c:f>
              <c:numCache>
                <c:formatCode>0%</c:formatCode>
                <c:ptCount val="2"/>
                <c:pt idx="0">
                  <c:v>0.4925373134328358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0B-42FB-A6B3-B4675F8BC67D}"/>
            </c:ext>
          </c:extLst>
        </c:ser>
        <c:ser>
          <c:idx val="1"/>
          <c:order val="1"/>
          <c:tx>
            <c:strRef>
              <c:f>'Data 2018'!$J$99</c:f>
              <c:strCache>
                <c:ptCount val="1"/>
                <c:pt idx="0">
                  <c:v>På hemsidan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2018'!$K$97:$L$97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2018'!$K$99:$L$99</c:f>
              <c:numCache>
                <c:formatCode>0%</c:formatCode>
                <c:ptCount val="2"/>
                <c:pt idx="0">
                  <c:v>0.4925373134328358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0B-42FB-A6B3-B4675F8BC67D}"/>
            </c:ext>
          </c:extLst>
        </c:ser>
        <c:ser>
          <c:idx val="2"/>
          <c:order val="2"/>
          <c:tx>
            <c:strRef>
              <c:f>'Data 2018'!$J$100</c:f>
              <c:strCache>
                <c:ptCount val="1"/>
                <c:pt idx="0">
                  <c:v>E-post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2018'!$K$97:$L$97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2018'!$K$100:$L$100</c:f>
              <c:numCache>
                <c:formatCode>0%</c:formatCode>
                <c:ptCount val="2"/>
                <c:pt idx="0">
                  <c:v>0.43283582089552236</c:v>
                </c:pt>
                <c:pt idx="1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0B-42FB-A6B3-B4675F8BC67D}"/>
            </c:ext>
          </c:extLst>
        </c:ser>
        <c:ser>
          <c:idx val="3"/>
          <c:order val="3"/>
          <c:tx>
            <c:strRef>
              <c:f>'Data 2018'!$J$101</c:f>
              <c:strCache>
                <c:ptCount val="1"/>
                <c:pt idx="0">
                  <c:v>Informationsmöten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2018'!$K$97:$L$97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2018'!$K$101:$L$101</c:f>
              <c:numCache>
                <c:formatCode>0%</c:formatCode>
                <c:ptCount val="2"/>
                <c:pt idx="0">
                  <c:v>0.17910447761194029</c:v>
                </c:pt>
                <c:pt idx="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0B-42FB-A6B3-B4675F8BC67D}"/>
            </c:ext>
          </c:extLst>
        </c:ser>
        <c:ser>
          <c:idx val="4"/>
          <c:order val="4"/>
          <c:tx>
            <c:strRef>
              <c:f>'Data 2018'!$J$102</c:f>
              <c:strCache>
                <c:ptCount val="1"/>
                <c:pt idx="0">
                  <c:v>Anslagstavlorna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2018'!$K$97:$L$97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2018'!$K$102:$L$102</c:f>
              <c:numCache>
                <c:formatCode>0%</c:formatCode>
                <c:ptCount val="2"/>
                <c:pt idx="1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0B-42FB-A6B3-B4675F8BC6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5857224"/>
        <c:axId val="705861160"/>
      </c:barChart>
      <c:catAx>
        <c:axId val="705857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05861160"/>
        <c:crosses val="autoZero"/>
        <c:auto val="1"/>
        <c:lblAlgn val="ctr"/>
        <c:lblOffset val="100"/>
        <c:noMultiLvlLbl val="0"/>
      </c:catAx>
      <c:valAx>
        <c:axId val="705861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05857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2018'!$J$105</c:f>
              <c:strCache>
                <c:ptCount val="1"/>
                <c:pt idx="0">
                  <c:v>Bra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2018'!$K$104:$L$104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2018'!$K$105:$L$105</c:f>
              <c:numCache>
                <c:formatCode>0%</c:formatCode>
                <c:ptCount val="2"/>
                <c:pt idx="0">
                  <c:v>0.625</c:v>
                </c:pt>
                <c:pt idx="1">
                  <c:v>0.53061224489795922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5C-435E-B58E-08423C986E1C}"/>
            </c:ext>
          </c:extLst>
        </c:ser>
        <c:ser>
          <c:idx val="1"/>
          <c:order val="1"/>
          <c:tx>
            <c:strRef>
              <c:f>'Data 2018'!$J$106</c:f>
              <c:strCache>
                <c:ptCount val="1"/>
                <c:pt idx="0">
                  <c:v>Varken bra eller dålig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2018'!$K$104:$L$104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2018'!$K$106:$L$106</c:f>
              <c:numCache>
                <c:formatCode>0%</c:formatCode>
                <c:ptCount val="2"/>
                <c:pt idx="0">
                  <c:v>0.125</c:v>
                </c:pt>
                <c:pt idx="1">
                  <c:v>0.24489795918367346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5C-435E-B58E-08423C986E1C}"/>
            </c:ext>
          </c:extLst>
        </c:ser>
        <c:ser>
          <c:idx val="2"/>
          <c:order val="2"/>
          <c:tx>
            <c:strRef>
              <c:f>'Data 2018'!$J$107</c:f>
              <c:strCache>
                <c:ptCount val="1"/>
                <c:pt idx="0">
                  <c:v>Dålig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2018'!$K$104:$L$104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2018'!$K$107:$L$107</c:f>
              <c:numCache>
                <c:formatCode>0%</c:formatCode>
                <c:ptCount val="2"/>
                <c:pt idx="0">
                  <c:v>4.6875E-2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5C-435E-B58E-08423C986E1C}"/>
            </c:ext>
          </c:extLst>
        </c:ser>
        <c:ser>
          <c:idx val="3"/>
          <c:order val="3"/>
          <c:tx>
            <c:strRef>
              <c:f>'Data 2018'!$J$108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2018'!$K$104:$L$104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2018'!$K$108:$L$108</c:f>
              <c:numCache>
                <c:formatCode>0%</c:formatCode>
                <c:ptCount val="2"/>
                <c:pt idx="0">
                  <c:v>0.203125</c:v>
                </c:pt>
                <c:pt idx="1">
                  <c:v>0.22448979591836735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5C-435E-B58E-08423C986E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880368"/>
        <c:axId val="708882336"/>
      </c:barChart>
      <c:catAx>
        <c:axId val="70888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08882336"/>
        <c:crosses val="autoZero"/>
        <c:auto val="1"/>
        <c:lblAlgn val="ctr"/>
        <c:lblOffset val="100"/>
        <c:noMultiLvlLbl val="0"/>
      </c:catAx>
      <c:valAx>
        <c:axId val="70888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0888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2018'!$R$57</c:f>
              <c:strCache>
                <c:ptCount val="1"/>
                <c:pt idx="0">
                  <c:v>Bra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2018'!$S$56:$T$56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2018'!$S$57:$T$57</c:f>
              <c:numCache>
                <c:formatCode>0%</c:formatCode>
                <c:ptCount val="2"/>
                <c:pt idx="0">
                  <c:v>0.609375</c:v>
                </c:pt>
                <c:pt idx="1">
                  <c:v>0.60784313725490191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99-4691-BE4B-DF02D86BA369}"/>
            </c:ext>
          </c:extLst>
        </c:ser>
        <c:ser>
          <c:idx val="1"/>
          <c:order val="1"/>
          <c:tx>
            <c:strRef>
              <c:f>'Data 2018'!$R$58</c:f>
              <c:strCache>
                <c:ptCount val="1"/>
                <c:pt idx="0">
                  <c:v>Varken bra eller dålig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2018'!$S$56:$T$56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2018'!$S$58:$T$58</c:f>
              <c:numCache>
                <c:formatCode>0%</c:formatCode>
                <c:ptCount val="2"/>
                <c:pt idx="0">
                  <c:v>0.296875</c:v>
                </c:pt>
                <c:pt idx="1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99-4691-BE4B-DF02D86BA369}"/>
            </c:ext>
          </c:extLst>
        </c:ser>
        <c:ser>
          <c:idx val="2"/>
          <c:order val="2"/>
          <c:tx>
            <c:strRef>
              <c:f>'Data 2018'!$R$59</c:f>
              <c:strCache>
                <c:ptCount val="1"/>
                <c:pt idx="0">
                  <c:v>Dålig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2018'!$S$56:$T$56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2018'!$S$59:$T$59</c:f>
              <c:numCache>
                <c:formatCode>0%</c:formatCode>
                <c:ptCount val="2"/>
                <c:pt idx="0">
                  <c:v>4.6875E-2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99-4691-BE4B-DF02D86BA369}"/>
            </c:ext>
          </c:extLst>
        </c:ser>
        <c:ser>
          <c:idx val="3"/>
          <c:order val="3"/>
          <c:tx>
            <c:strRef>
              <c:f>'Data 2018'!$R$60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2018'!$S$56:$T$56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2018'!$S$60:$T$60</c:f>
              <c:numCache>
                <c:formatCode>0%</c:formatCode>
                <c:ptCount val="2"/>
                <c:pt idx="0">
                  <c:v>4.6875E-2</c:v>
                </c:pt>
                <c:pt idx="1">
                  <c:v>5.8823529411764705E-2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99-4691-BE4B-DF02D86BA36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7270016"/>
        <c:axId val="577270344"/>
      </c:barChart>
      <c:catAx>
        <c:axId val="57727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77270344"/>
        <c:crosses val="autoZero"/>
        <c:auto val="1"/>
        <c:lblAlgn val="ctr"/>
        <c:lblOffset val="100"/>
        <c:noMultiLvlLbl val="0"/>
      </c:catAx>
      <c:valAx>
        <c:axId val="577270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77270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2018'!$R$63</c:f>
              <c:strCache>
                <c:ptCount val="1"/>
                <c:pt idx="0">
                  <c:v>Bra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2018'!$S$62:$T$62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2018'!$S$63:$T$63</c:f>
              <c:numCache>
                <c:formatCode>0%</c:formatCode>
                <c:ptCount val="2"/>
                <c:pt idx="0">
                  <c:v>0.453125</c:v>
                </c:pt>
                <c:pt idx="1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B-4D1A-8E2D-F13C895055B2}"/>
            </c:ext>
          </c:extLst>
        </c:ser>
        <c:ser>
          <c:idx val="1"/>
          <c:order val="1"/>
          <c:tx>
            <c:strRef>
              <c:f>'Data 2018'!$R$64</c:f>
              <c:strCache>
                <c:ptCount val="1"/>
                <c:pt idx="0">
                  <c:v>Varken bra eller dålig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2018'!$S$62:$T$62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2018'!$S$64:$T$64</c:f>
              <c:numCache>
                <c:formatCode>0%</c:formatCode>
                <c:ptCount val="2"/>
                <c:pt idx="0">
                  <c:v>0.359375</c:v>
                </c:pt>
                <c:pt idx="1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0B-4D1A-8E2D-F13C895055B2}"/>
            </c:ext>
          </c:extLst>
        </c:ser>
        <c:ser>
          <c:idx val="2"/>
          <c:order val="2"/>
          <c:tx>
            <c:strRef>
              <c:f>'Data 2018'!$R$65</c:f>
              <c:strCache>
                <c:ptCount val="1"/>
                <c:pt idx="0">
                  <c:v>Dålig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2018'!$S$62:$T$62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2018'!$S$65:$T$65</c:f>
              <c:numCache>
                <c:formatCode>0%</c:formatCode>
                <c:ptCount val="2"/>
                <c:pt idx="0">
                  <c:v>4.6875E-2</c:v>
                </c:pt>
                <c:pt idx="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0B-4D1A-8E2D-F13C895055B2}"/>
            </c:ext>
          </c:extLst>
        </c:ser>
        <c:ser>
          <c:idx val="3"/>
          <c:order val="3"/>
          <c:tx>
            <c:strRef>
              <c:f>'Data 2018'!$R$66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2018'!$S$62:$T$62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2018'!$S$66:$T$66</c:f>
              <c:numCache>
                <c:formatCode>0%</c:formatCode>
                <c:ptCount val="2"/>
                <c:pt idx="0">
                  <c:v>0.140625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0B-4D1A-8E2D-F13C895055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3179448"/>
        <c:axId val="573169936"/>
      </c:barChart>
      <c:catAx>
        <c:axId val="573179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73169936"/>
        <c:crosses val="autoZero"/>
        <c:auto val="1"/>
        <c:lblAlgn val="ctr"/>
        <c:lblOffset val="100"/>
        <c:noMultiLvlLbl val="0"/>
      </c:catAx>
      <c:valAx>
        <c:axId val="573169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73179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2018'!$R$69</c:f>
              <c:strCache>
                <c:ptCount val="1"/>
                <c:pt idx="0">
                  <c:v>Dyrt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2018'!$S$68:$T$68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2018'!$S$69:$T$69</c:f>
              <c:numCache>
                <c:formatCode>0%</c:formatCode>
                <c:ptCount val="2"/>
                <c:pt idx="0">
                  <c:v>6.7796610169491525E-2</c:v>
                </c:pt>
                <c:pt idx="1">
                  <c:v>2.1739130434782608E-2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82-4EAC-8EA8-02D035A20A6C}"/>
            </c:ext>
          </c:extLst>
        </c:ser>
        <c:ser>
          <c:idx val="1"/>
          <c:order val="1"/>
          <c:tx>
            <c:strRef>
              <c:f>'Data 2018'!$R$70</c:f>
              <c:strCache>
                <c:ptCount val="1"/>
                <c:pt idx="0">
                  <c:v>Lagom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2018'!$S$68:$T$68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2018'!$S$70:$T$70</c:f>
              <c:numCache>
                <c:formatCode>0%</c:formatCode>
                <c:ptCount val="2"/>
                <c:pt idx="0">
                  <c:v>0.66101694915254239</c:v>
                </c:pt>
                <c:pt idx="1">
                  <c:v>0.71739130434782605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82-4EAC-8EA8-02D035A20A6C}"/>
            </c:ext>
          </c:extLst>
        </c:ser>
        <c:ser>
          <c:idx val="2"/>
          <c:order val="2"/>
          <c:tx>
            <c:strRef>
              <c:f>'Data 2018'!$R$71</c:f>
              <c:strCache>
                <c:ptCount val="1"/>
                <c:pt idx="0">
                  <c:v>Billigt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2018'!$S$68:$T$68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2018'!$S$71:$T$71</c:f>
              <c:numCache>
                <c:formatCode>0%</c:formatCode>
                <c:ptCount val="2"/>
                <c:pt idx="0">
                  <c:v>0.2711864406779661</c:v>
                </c:pt>
                <c:pt idx="1">
                  <c:v>0.2608695652173913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82-4EAC-8EA8-02D035A20A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0005960"/>
        <c:axId val="570008256"/>
      </c:barChart>
      <c:catAx>
        <c:axId val="570005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70008256"/>
        <c:crosses val="autoZero"/>
        <c:auto val="1"/>
        <c:lblAlgn val="ctr"/>
        <c:lblOffset val="100"/>
        <c:noMultiLvlLbl val="0"/>
      </c:catAx>
      <c:valAx>
        <c:axId val="570008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70005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/>
      </a:pPr>
      <a:endParaRPr lang="sv-SE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2018'!$R$74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2018'!$S$73:$T$73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2018'!$S$74:$T$74</c:f>
              <c:numCache>
                <c:formatCode>0%</c:formatCode>
                <c:ptCount val="2"/>
                <c:pt idx="0">
                  <c:v>0.4925373134328358</c:v>
                </c:pt>
                <c:pt idx="1">
                  <c:v>0.46153846153846156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25-43D5-A59D-A0834396D548}"/>
            </c:ext>
          </c:extLst>
        </c:ser>
        <c:ser>
          <c:idx val="1"/>
          <c:order val="1"/>
          <c:tx>
            <c:strRef>
              <c:f>'Data 2018'!$R$75</c:f>
              <c:strCache>
                <c:ptCount val="1"/>
                <c:pt idx="0">
                  <c:v>Nej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2018'!$S$73:$T$73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2018'!$S$75:$T$75</c:f>
              <c:numCache>
                <c:formatCode>0%</c:formatCode>
                <c:ptCount val="2"/>
                <c:pt idx="0">
                  <c:v>0.5074626865671642</c:v>
                </c:pt>
                <c:pt idx="1">
                  <c:v>0.53846153846153844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25-43D5-A59D-A0834396D5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5934368"/>
        <c:axId val="465929776"/>
      </c:barChart>
      <c:catAx>
        <c:axId val="46593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65929776"/>
        <c:crosses val="autoZero"/>
        <c:auto val="1"/>
        <c:lblAlgn val="ctr"/>
        <c:lblOffset val="100"/>
        <c:noMultiLvlLbl val="0"/>
      </c:catAx>
      <c:valAx>
        <c:axId val="465929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6593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/>
      </a:pPr>
      <a:endParaRPr lang="sv-SE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2018'!$R$78</c:f>
              <c:strCache>
                <c:ptCount val="1"/>
                <c:pt idx="0">
                  <c:v>Dyrt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2018'!$S$77:$T$77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2018'!$S$78:$T$78</c:f>
              <c:numCache>
                <c:formatCode>0%</c:formatCode>
                <c:ptCount val="2"/>
                <c:pt idx="0">
                  <c:v>0.1111111111111111</c:v>
                </c:pt>
                <c:pt idx="1">
                  <c:v>0.15217391304347827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F1-4D5F-A0BF-40F94F12813F}"/>
            </c:ext>
          </c:extLst>
        </c:ser>
        <c:ser>
          <c:idx val="1"/>
          <c:order val="1"/>
          <c:tx>
            <c:strRef>
              <c:f>'Data 2018'!$R$79</c:f>
              <c:strCache>
                <c:ptCount val="1"/>
                <c:pt idx="0">
                  <c:v>Lagom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2018'!$S$77:$T$77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2018'!$S$79:$T$79</c:f>
              <c:numCache>
                <c:formatCode>0%</c:formatCode>
                <c:ptCount val="2"/>
                <c:pt idx="0">
                  <c:v>0.73015873015873012</c:v>
                </c:pt>
                <c:pt idx="1">
                  <c:v>0.67391304347826086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F1-4D5F-A0BF-40F94F12813F}"/>
            </c:ext>
          </c:extLst>
        </c:ser>
        <c:ser>
          <c:idx val="2"/>
          <c:order val="2"/>
          <c:tx>
            <c:strRef>
              <c:f>'Data 2018'!$R$80</c:f>
              <c:strCache>
                <c:ptCount val="1"/>
                <c:pt idx="0">
                  <c:v>Billigt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2018'!$S$77:$T$77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2018'!$S$80:$T$80</c:f>
              <c:numCache>
                <c:formatCode>0%</c:formatCode>
                <c:ptCount val="2"/>
                <c:pt idx="0">
                  <c:v>0.15873015873015872</c:v>
                </c:pt>
                <c:pt idx="1">
                  <c:v>0.17391304347826086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F1-4D5F-A0BF-40F94F1281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3865296"/>
        <c:axId val="593865624"/>
      </c:barChart>
      <c:catAx>
        <c:axId val="59386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93865624"/>
        <c:crosses val="autoZero"/>
        <c:auto val="1"/>
        <c:lblAlgn val="ctr"/>
        <c:lblOffset val="100"/>
        <c:noMultiLvlLbl val="0"/>
      </c:catAx>
      <c:valAx>
        <c:axId val="593865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93865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/>
      </a:pPr>
      <a:endParaRPr lang="sv-SE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2018'!$R$83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2018'!$S$82:$T$82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2018'!$S$83:$T$83</c:f>
              <c:numCache>
                <c:formatCode>0%</c:formatCode>
                <c:ptCount val="2"/>
                <c:pt idx="0">
                  <c:v>0.59701492537313428</c:v>
                </c:pt>
                <c:pt idx="1">
                  <c:v>0.48076923076923078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CA-4F89-9B27-EA00FDFF58F4}"/>
            </c:ext>
          </c:extLst>
        </c:ser>
        <c:ser>
          <c:idx val="1"/>
          <c:order val="1"/>
          <c:tx>
            <c:strRef>
              <c:f>'Data 2018'!$R$84</c:f>
              <c:strCache>
                <c:ptCount val="1"/>
                <c:pt idx="0">
                  <c:v>Nej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2018'!$S$82:$T$82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2018'!$S$84:$T$84</c:f>
              <c:numCache>
                <c:formatCode>0%</c:formatCode>
                <c:ptCount val="2"/>
                <c:pt idx="0">
                  <c:v>0.40298507462686567</c:v>
                </c:pt>
                <c:pt idx="1">
                  <c:v>0.51923076923076927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CA-4F89-9B27-EA00FDFF58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7098792"/>
        <c:axId val="707106336"/>
      </c:barChart>
      <c:catAx>
        <c:axId val="707098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07106336"/>
        <c:crosses val="autoZero"/>
        <c:auto val="1"/>
        <c:lblAlgn val="ctr"/>
        <c:lblOffset val="100"/>
        <c:noMultiLvlLbl val="0"/>
      </c:catAx>
      <c:valAx>
        <c:axId val="70710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07098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2018'!$E$65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2018'!$F$64:$G$64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2018'!$F$65:$G$65</c:f>
              <c:numCache>
                <c:formatCode>0%</c:formatCode>
                <c:ptCount val="2"/>
                <c:pt idx="0">
                  <c:v>1</c:v>
                </c:pt>
                <c:pt idx="1">
                  <c:v>0.94117647058823528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DA-4E08-9B93-B3381D03C41E}"/>
            </c:ext>
          </c:extLst>
        </c:ser>
        <c:ser>
          <c:idx val="1"/>
          <c:order val="1"/>
          <c:tx>
            <c:strRef>
              <c:f>'Data 2018'!$E$66</c:f>
              <c:strCache>
                <c:ptCount val="1"/>
                <c:pt idx="0">
                  <c:v>Nej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2018'!$F$64:$G$64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2018'!$F$66:$G$66</c:f>
              <c:numCache>
                <c:formatCode>0%</c:formatCode>
                <c:ptCount val="2"/>
                <c:pt idx="0">
                  <c:v>0</c:v>
                </c:pt>
                <c:pt idx="1">
                  <c:v>5.8823529411764705E-2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DA-4E08-9B93-B3381D03C4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3856768"/>
        <c:axId val="593858080"/>
      </c:barChart>
      <c:catAx>
        <c:axId val="59385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93858080"/>
        <c:crosses val="autoZero"/>
        <c:auto val="1"/>
        <c:lblAlgn val="ctr"/>
        <c:lblOffset val="100"/>
        <c:noMultiLvlLbl val="0"/>
      </c:catAx>
      <c:valAx>
        <c:axId val="5938580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9385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2018'!$E$70</c:f>
              <c:strCache>
                <c:ptCount val="1"/>
                <c:pt idx="0">
                  <c:v>Hög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2018'!$F$69:$G$69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2018'!$F$70:$G$70</c:f>
              <c:numCache>
                <c:formatCode>0%</c:formatCode>
                <c:ptCount val="2"/>
                <c:pt idx="0">
                  <c:v>0.36923076923076925</c:v>
                </c:pt>
                <c:pt idx="1">
                  <c:v>0.31372549019607843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DC-4A19-BF6F-0B245C3C5AA9}"/>
            </c:ext>
          </c:extLst>
        </c:ser>
        <c:ser>
          <c:idx val="1"/>
          <c:order val="1"/>
          <c:tx>
            <c:strRef>
              <c:f>'Data 2018'!$E$71</c:f>
              <c:strCache>
                <c:ptCount val="1"/>
                <c:pt idx="0">
                  <c:v>Varken hög eller låg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2018'!$F$69:$G$69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2018'!$F$71:$G$71</c:f>
              <c:numCache>
                <c:formatCode>0%</c:formatCode>
                <c:ptCount val="2"/>
                <c:pt idx="0">
                  <c:v>0.63076923076923075</c:v>
                </c:pt>
                <c:pt idx="1">
                  <c:v>0.66666666666666663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DC-4A19-BF6F-0B245C3C5AA9}"/>
            </c:ext>
          </c:extLst>
        </c:ser>
        <c:ser>
          <c:idx val="2"/>
          <c:order val="2"/>
          <c:tx>
            <c:strRef>
              <c:f>'Data 2018'!$E$72</c:f>
              <c:strCache>
                <c:ptCount val="1"/>
                <c:pt idx="0">
                  <c:v>Låg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2018'!$F$69:$G$69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2018'!$F$72:$G$72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DC-4A19-BF6F-0B245C3C5AA9}"/>
            </c:ext>
          </c:extLst>
        </c:ser>
        <c:ser>
          <c:idx val="3"/>
          <c:order val="3"/>
          <c:tx>
            <c:strRef>
              <c:f>'Data 2018'!$E$73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2018'!$F$69:$G$69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2018'!$F$73:$G$73</c:f>
              <c:numCache>
                <c:formatCode>0%</c:formatCode>
                <c:ptCount val="2"/>
                <c:pt idx="0">
                  <c:v>0</c:v>
                </c:pt>
                <c:pt idx="1">
                  <c:v>1.9607843137254902E-2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DC-4A19-BF6F-0B245C3C5A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2402520"/>
        <c:axId val="602400552"/>
      </c:barChart>
      <c:catAx>
        <c:axId val="602402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02400552"/>
        <c:crosses val="autoZero"/>
        <c:auto val="1"/>
        <c:lblAlgn val="ctr"/>
        <c:lblOffset val="100"/>
        <c:noMultiLvlLbl val="0"/>
      </c:catAx>
      <c:valAx>
        <c:axId val="602400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02402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2018'!$E$76</c:f>
              <c:strCache>
                <c:ptCount val="1"/>
                <c:pt idx="0">
                  <c:v>Bra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2018'!$F$75:$G$75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2018'!$F$76:$G$76</c:f>
              <c:numCache>
                <c:formatCode>0%</c:formatCode>
                <c:ptCount val="2"/>
                <c:pt idx="0">
                  <c:v>0.39393939393939392</c:v>
                </c:pt>
                <c:pt idx="1">
                  <c:v>0.53061224489795922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08-4994-B863-838CA4D9B590}"/>
            </c:ext>
          </c:extLst>
        </c:ser>
        <c:ser>
          <c:idx val="1"/>
          <c:order val="1"/>
          <c:tx>
            <c:strRef>
              <c:f>'Data 2018'!$E$77</c:f>
              <c:strCache>
                <c:ptCount val="1"/>
                <c:pt idx="0">
                  <c:v>Varken bra eller dålig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2018'!$F$75:$G$75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2018'!$F$77:$G$77</c:f>
              <c:numCache>
                <c:formatCode>0%</c:formatCode>
                <c:ptCount val="2"/>
                <c:pt idx="0">
                  <c:v>0.56060606060606055</c:v>
                </c:pt>
                <c:pt idx="1">
                  <c:v>0.40816326530612246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08-4994-B863-838CA4D9B590}"/>
            </c:ext>
          </c:extLst>
        </c:ser>
        <c:ser>
          <c:idx val="2"/>
          <c:order val="2"/>
          <c:tx>
            <c:strRef>
              <c:f>'Data 2018'!$E$78</c:f>
              <c:strCache>
                <c:ptCount val="1"/>
                <c:pt idx="0">
                  <c:v>Dålig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2018'!$F$75:$G$75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2018'!$F$78:$G$78</c:f>
              <c:numCache>
                <c:formatCode>0%</c:formatCode>
                <c:ptCount val="2"/>
                <c:pt idx="0">
                  <c:v>3.0303030303030304E-2</c:v>
                </c:pt>
                <c:pt idx="1">
                  <c:v>6.1224489795918366E-2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08-4994-B863-838CA4D9B590}"/>
            </c:ext>
          </c:extLst>
        </c:ser>
        <c:ser>
          <c:idx val="3"/>
          <c:order val="3"/>
          <c:tx>
            <c:strRef>
              <c:f>'Data 2018'!$E$79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2018'!$F$75:$G$75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2018'!$F$79:$G$79</c:f>
              <c:numCache>
                <c:formatCode>0%</c:formatCode>
                <c:ptCount val="2"/>
                <c:pt idx="0">
                  <c:v>1.5151515151515152E-2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08-4994-B863-838CA4D9B5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0012520"/>
        <c:axId val="570012848"/>
      </c:barChart>
      <c:catAx>
        <c:axId val="570012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70012848"/>
        <c:crosses val="autoZero"/>
        <c:auto val="1"/>
        <c:lblAlgn val="ctr"/>
        <c:lblOffset val="100"/>
        <c:noMultiLvlLbl val="0"/>
      </c:catAx>
      <c:valAx>
        <c:axId val="570012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70012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/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2018'!$E$82</c:f>
              <c:strCache>
                <c:ptCount val="1"/>
                <c:pt idx="0">
                  <c:v>Bra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2018'!$F$81:$G$81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2018'!$F$82:$G$82</c:f>
              <c:numCache>
                <c:formatCode>0%</c:formatCode>
                <c:ptCount val="2"/>
                <c:pt idx="0">
                  <c:v>0.58461538461538465</c:v>
                </c:pt>
                <c:pt idx="1">
                  <c:v>0.72549019607843135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8A-4864-9D58-6B6F02364479}"/>
            </c:ext>
          </c:extLst>
        </c:ser>
        <c:ser>
          <c:idx val="1"/>
          <c:order val="1"/>
          <c:tx>
            <c:strRef>
              <c:f>'Data 2018'!$E$83</c:f>
              <c:strCache>
                <c:ptCount val="1"/>
                <c:pt idx="0">
                  <c:v>Varken bra eller dålig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2018'!$F$81:$G$81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2018'!$F$83:$G$83</c:f>
              <c:numCache>
                <c:formatCode>0%</c:formatCode>
                <c:ptCount val="2"/>
                <c:pt idx="0">
                  <c:v>0.18461538461538463</c:v>
                </c:pt>
                <c:pt idx="1">
                  <c:v>9.8039215686274508E-2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8A-4864-9D58-6B6F02364479}"/>
            </c:ext>
          </c:extLst>
        </c:ser>
        <c:ser>
          <c:idx val="2"/>
          <c:order val="2"/>
          <c:tx>
            <c:strRef>
              <c:f>'Data 2018'!$E$84</c:f>
              <c:strCache>
                <c:ptCount val="1"/>
                <c:pt idx="0">
                  <c:v>Dålig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2018'!$F$81:$G$81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2018'!$F$84:$G$84</c:f>
              <c:numCache>
                <c:formatCode>0%</c:formatCode>
                <c:ptCount val="2"/>
                <c:pt idx="0">
                  <c:v>1.5384615384615385E-2</c:v>
                </c:pt>
                <c:pt idx="1">
                  <c:v>1.9607843137254902E-2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8A-4864-9D58-6B6F02364479}"/>
            </c:ext>
          </c:extLst>
        </c:ser>
        <c:ser>
          <c:idx val="3"/>
          <c:order val="3"/>
          <c:tx>
            <c:strRef>
              <c:f>'Data 2018'!$E$85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2018'!$F$81:$G$81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2018'!$F$85:$G$85</c:f>
              <c:numCache>
                <c:formatCode>0%</c:formatCode>
                <c:ptCount val="2"/>
                <c:pt idx="0">
                  <c:v>0.2153846153846154</c:v>
                </c:pt>
                <c:pt idx="1">
                  <c:v>0.15686274509803921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8A-4864-9D58-6B6F0236447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600452232"/>
        <c:axId val="600450264"/>
      </c:barChart>
      <c:catAx>
        <c:axId val="600452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00450264"/>
        <c:crosses val="autoZero"/>
        <c:auto val="1"/>
        <c:lblAlgn val="ctr"/>
        <c:lblOffset val="100"/>
        <c:noMultiLvlLbl val="0"/>
      </c:catAx>
      <c:valAx>
        <c:axId val="600450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00452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2018'!$E$88</c:f>
              <c:strCache>
                <c:ptCount val="1"/>
                <c:pt idx="0">
                  <c:v>Bra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2018'!$F$87:$G$87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2018'!$F$88:$G$88</c:f>
              <c:numCache>
                <c:formatCode>0%</c:formatCode>
                <c:ptCount val="2"/>
                <c:pt idx="0">
                  <c:v>0.72307692307692306</c:v>
                </c:pt>
                <c:pt idx="1">
                  <c:v>0.69230769230769229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C4-4A66-AE0B-EAE621D6736F}"/>
            </c:ext>
          </c:extLst>
        </c:ser>
        <c:ser>
          <c:idx val="1"/>
          <c:order val="1"/>
          <c:tx>
            <c:strRef>
              <c:f>'Data 2018'!$E$89</c:f>
              <c:strCache>
                <c:ptCount val="1"/>
                <c:pt idx="0">
                  <c:v>Varken bra eller dålig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2018'!$F$87:$G$87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2018'!$F$89:$G$89</c:f>
              <c:numCache>
                <c:formatCode>0%</c:formatCode>
                <c:ptCount val="2"/>
                <c:pt idx="0">
                  <c:v>0.16923076923076924</c:v>
                </c:pt>
                <c:pt idx="1">
                  <c:v>0.13461538461538461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C4-4A66-AE0B-EAE621D6736F}"/>
            </c:ext>
          </c:extLst>
        </c:ser>
        <c:ser>
          <c:idx val="2"/>
          <c:order val="2"/>
          <c:tx>
            <c:strRef>
              <c:f>'Data 2018'!$E$90</c:f>
              <c:strCache>
                <c:ptCount val="1"/>
                <c:pt idx="0">
                  <c:v>Dålig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2018'!$F$87:$G$87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2018'!$F$90:$G$90</c:f>
              <c:numCache>
                <c:formatCode>0%</c:formatCode>
                <c:ptCount val="2"/>
                <c:pt idx="0">
                  <c:v>0.1076923076923077</c:v>
                </c:pt>
                <c:pt idx="1">
                  <c:v>0.15384615384615385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C4-4A66-AE0B-EAE621D6736F}"/>
            </c:ext>
          </c:extLst>
        </c:ser>
        <c:ser>
          <c:idx val="3"/>
          <c:order val="3"/>
          <c:tx>
            <c:strRef>
              <c:f>'Data 2018'!$E$91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2018'!$F$87:$G$87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2018'!$F$91:$G$91</c:f>
              <c:numCache>
                <c:formatCode>0%</c:formatCode>
                <c:ptCount val="2"/>
                <c:pt idx="0">
                  <c:v>0</c:v>
                </c:pt>
                <c:pt idx="1">
                  <c:v>1.9230769230769232E-2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C4-4A66-AE0B-EAE621D673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3850536"/>
        <c:axId val="593852504"/>
      </c:barChart>
      <c:catAx>
        <c:axId val="593850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93852504"/>
        <c:crosses val="autoZero"/>
        <c:auto val="1"/>
        <c:lblAlgn val="ctr"/>
        <c:lblOffset val="100"/>
        <c:noMultiLvlLbl val="0"/>
      </c:catAx>
      <c:valAx>
        <c:axId val="593852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93850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2018'!$E$94</c:f>
              <c:strCache>
                <c:ptCount val="1"/>
                <c:pt idx="0">
                  <c:v>Bra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2018'!$F$93:$G$93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2018'!$F$94:$G$94</c:f>
              <c:numCache>
                <c:formatCode>0%</c:formatCode>
                <c:ptCount val="2"/>
                <c:pt idx="0">
                  <c:v>0.515625</c:v>
                </c:pt>
                <c:pt idx="1">
                  <c:v>0.55769230769230771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5B-4192-A71E-52F408AED833}"/>
            </c:ext>
          </c:extLst>
        </c:ser>
        <c:ser>
          <c:idx val="1"/>
          <c:order val="1"/>
          <c:tx>
            <c:strRef>
              <c:f>'Data 2018'!$E$95</c:f>
              <c:strCache>
                <c:ptCount val="1"/>
                <c:pt idx="0">
                  <c:v>Varken bra eller dålig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2018'!$F$93:$G$93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2018'!$F$95:$G$95</c:f>
              <c:numCache>
                <c:formatCode>0%</c:formatCode>
                <c:ptCount val="2"/>
                <c:pt idx="0">
                  <c:v>0.203125</c:v>
                </c:pt>
                <c:pt idx="1">
                  <c:v>0.17307692307692307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5B-4192-A71E-52F408AED833}"/>
            </c:ext>
          </c:extLst>
        </c:ser>
        <c:ser>
          <c:idx val="2"/>
          <c:order val="2"/>
          <c:tx>
            <c:strRef>
              <c:f>'Data 2018'!$E$96</c:f>
              <c:strCache>
                <c:ptCount val="1"/>
                <c:pt idx="0">
                  <c:v>Dålig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2018'!$F$93:$G$93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2018'!$F$96:$G$96</c:f>
              <c:numCache>
                <c:formatCode>0%</c:formatCode>
                <c:ptCount val="2"/>
                <c:pt idx="0">
                  <c:v>0.28125</c:v>
                </c:pt>
                <c:pt idx="1">
                  <c:v>0.23076923076923078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5B-4192-A71E-52F408AED833}"/>
            </c:ext>
          </c:extLst>
        </c:ser>
        <c:ser>
          <c:idx val="3"/>
          <c:order val="3"/>
          <c:tx>
            <c:strRef>
              <c:f>'Data 2018'!$E$97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2018'!$F$93:$G$93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2018'!$F$97:$G$97</c:f>
              <c:numCache>
                <c:formatCode>0%</c:formatCode>
                <c:ptCount val="2"/>
                <c:pt idx="0">
                  <c:v>0</c:v>
                </c:pt>
                <c:pt idx="1">
                  <c:v>3.8461538461538464E-2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5B-4192-A71E-52F408AED8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0433400"/>
        <c:axId val="598590144"/>
      </c:barChart>
      <c:catAx>
        <c:axId val="590433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98590144"/>
        <c:crosses val="autoZero"/>
        <c:auto val="1"/>
        <c:lblAlgn val="ctr"/>
        <c:lblOffset val="100"/>
        <c:noMultiLvlLbl val="0"/>
      </c:catAx>
      <c:valAx>
        <c:axId val="59859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90433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2018'!$E$100</c:f>
              <c:strCache>
                <c:ptCount val="1"/>
                <c:pt idx="0">
                  <c:v>Bra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2018'!$F$99:$G$99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2018'!$F$100:$G$100</c:f>
              <c:numCache>
                <c:formatCode>0%</c:formatCode>
                <c:ptCount val="2"/>
                <c:pt idx="0">
                  <c:v>0.40625</c:v>
                </c:pt>
                <c:pt idx="1">
                  <c:v>0.58823529411764708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B1-4C06-B99E-39F1E69781A7}"/>
            </c:ext>
          </c:extLst>
        </c:ser>
        <c:ser>
          <c:idx val="1"/>
          <c:order val="1"/>
          <c:tx>
            <c:strRef>
              <c:f>'Data 2018'!$E$101</c:f>
              <c:strCache>
                <c:ptCount val="1"/>
                <c:pt idx="0">
                  <c:v>Varken bra eller dålig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2018'!$F$99:$G$99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2018'!$F$101:$G$101</c:f>
              <c:numCache>
                <c:formatCode>0%</c:formatCode>
                <c:ptCount val="2"/>
                <c:pt idx="0">
                  <c:v>0.296875</c:v>
                </c:pt>
                <c:pt idx="1">
                  <c:v>0.19607843137254902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B1-4C06-B99E-39F1E69781A7}"/>
            </c:ext>
          </c:extLst>
        </c:ser>
        <c:ser>
          <c:idx val="2"/>
          <c:order val="2"/>
          <c:tx>
            <c:strRef>
              <c:f>'Data 2018'!$E$102</c:f>
              <c:strCache>
                <c:ptCount val="1"/>
                <c:pt idx="0">
                  <c:v>Dålig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2018'!$F$99:$G$99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2018'!$F$102:$G$102</c:f>
              <c:numCache>
                <c:formatCode>0%</c:formatCode>
                <c:ptCount val="2"/>
                <c:pt idx="0">
                  <c:v>0.25</c:v>
                </c:pt>
                <c:pt idx="1">
                  <c:v>0.15686274509803921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B1-4C06-B99E-39F1E69781A7}"/>
            </c:ext>
          </c:extLst>
        </c:ser>
        <c:ser>
          <c:idx val="3"/>
          <c:order val="3"/>
          <c:tx>
            <c:strRef>
              <c:f>'Data 2018'!$E$103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2018'!$F$99:$G$99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2018'!$F$103:$G$103</c:f>
              <c:numCache>
                <c:formatCode>0%</c:formatCode>
                <c:ptCount val="2"/>
                <c:pt idx="0">
                  <c:v>4.6875E-2</c:v>
                </c:pt>
                <c:pt idx="1">
                  <c:v>5.8823529411764705E-2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B1-4C06-B99E-39F1E69781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8592440"/>
        <c:axId val="574998992"/>
      </c:barChart>
      <c:catAx>
        <c:axId val="598592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74998992"/>
        <c:crosses val="autoZero"/>
        <c:auto val="1"/>
        <c:lblAlgn val="ctr"/>
        <c:lblOffset val="100"/>
        <c:noMultiLvlLbl val="0"/>
      </c:catAx>
      <c:valAx>
        <c:axId val="57499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98592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2018'!$J$86</c:f>
              <c:strCache>
                <c:ptCount val="1"/>
                <c:pt idx="0">
                  <c:v>Bra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2018'!$K$85:$L$85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2018'!$K$86:$L$86</c:f>
              <c:numCache>
                <c:formatCode>0%</c:formatCode>
                <c:ptCount val="2"/>
                <c:pt idx="0">
                  <c:v>0.28125</c:v>
                </c:pt>
                <c:pt idx="1">
                  <c:v>0.39583333333333331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64-4A80-A959-2624E017F54F}"/>
            </c:ext>
          </c:extLst>
        </c:ser>
        <c:ser>
          <c:idx val="1"/>
          <c:order val="1"/>
          <c:tx>
            <c:strRef>
              <c:f>'Data 2018'!$J$87</c:f>
              <c:strCache>
                <c:ptCount val="1"/>
                <c:pt idx="0">
                  <c:v>Varken bra eller dålig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2018'!$K$85:$L$85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2018'!$K$87:$L$87</c:f>
              <c:numCache>
                <c:formatCode>0%</c:formatCode>
                <c:ptCount val="2"/>
                <c:pt idx="0">
                  <c:v>0.359375</c:v>
                </c:pt>
                <c:pt idx="1">
                  <c:v>0.45833333333333331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64-4A80-A959-2624E017F54F}"/>
            </c:ext>
          </c:extLst>
        </c:ser>
        <c:ser>
          <c:idx val="2"/>
          <c:order val="2"/>
          <c:tx>
            <c:strRef>
              <c:f>'Data 2018'!$J$88</c:f>
              <c:strCache>
                <c:ptCount val="1"/>
                <c:pt idx="0">
                  <c:v>Dålig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2018'!$K$85:$L$85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2018'!$K$88:$L$88</c:f>
              <c:numCache>
                <c:formatCode>0%</c:formatCode>
                <c:ptCount val="2"/>
                <c:pt idx="0">
                  <c:v>0.359375</c:v>
                </c:pt>
                <c:pt idx="1">
                  <c:v>0.10416666666666667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64-4A80-A959-2624E017F54F}"/>
            </c:ext>
          </c:extLst>
        </c:ser>
        <c:ser>
          <c:idx val="3"/>
          <c:order val="3"/>
          <c:tx>
            <c:strRef>
              <c:f>'Data 2018'!$J$89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2018'!$K$85:$L$85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'Data 2018'!$K$89:$L$89</c:f>
              <c:numCache>
                <c:formatCode>0%</c:formatCode>
                <c:ptCount val="2"/>
                <c:pt idx="0">
                  <c:v>0</c:v>
                </c:pt>
                <c:pt idx="1">
                  <c:v>4.1666666666666664E-2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64-4A80-A959-2624E017F54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2051552"/>
        <c:axId val="572052208"/>
      </c:barChart>
      <c:catAx>
        <c:axId val="57205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72052208"/>
        <c:crosses val="autoZero"/>
        <c:auto val="1"/>
        <c:lblAlgn val="ctr"/>
        <c:lblOffset val="100"/>
        <c:noMultiLvlLbl val="0"/>
      </c:catAx>
      <c:valAx>
        <c:axId val="57205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7205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DE8D0F-D318-4C3B-AB63-DDF6931BB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0E35D30-ECEB-4AF2-BF66-F257DE1D5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0441B0B-8C1D-425E-9134-68640E84C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0C2C-526A-4203-9CF1-9ABFB9F3C488}" type="datetimeFigureOut">
              <a:rPr lang="sv-SE" smtClean="0"/>
              <a:t>2018-05-03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F644BE-6359-4028-A163-700FA8253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43EF050-5D72-4761-955F-DE2A88F5B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07A9-594D-4170-A0DA-94FC92BC6C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592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06D370-A7A8-4CF4-BF7B-4CBDF2F9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7B189A0-AA1A-46C1-9FD7-248E0206E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36A1325-7E56-4C11-BC29-BA7A1BFA1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0C2C-526A-4203-9CF1-9ABFB9F3C488}" type="datetimeFigureOut">
              <a:rPr lang="sv-SE" smtClean="0"/>
              <a:t>2018-05-03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D79EA44-C317-4794-B974-75630B2F1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E183D05-606F-4C8C-9867-AD655B0A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07A9-594D-4170-A0DA-94FC92BC6C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050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2E28BD1-BBB3-4566-B33B-7B0F9A8F33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84EF9E5-5948-44EC-B772-0A83BF102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AE398B-79A4-4259-911B-25AA35627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0C2C-526A-4203-9CF1-9ABFB9F3C488}" type="datetimeFigureOut">
              <a:rPr lang="sv-SE" smtClean="0"/>
              <a:t>2018-05-03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C4A3B7-7394-4A71-B2AA-C3519FB34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AC8295-DFA2-48CA-B55E-057EE2CA2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07A9-594D-4170-A0DA-94FC92BC6C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271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0B6A04-8DDB-4299-94D9-C99959059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B9F74E-A07E-4948-B54A-A9B39167F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2FB1A9D-4EBF-46E8-A679-68C351765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0C2C-526A-4203-9CF1-9ABFB9F3C488}" type="datetimeFigureOut">
              <a:rPr lang="sv-SE" smtClean="0"/>
              <a:t>2018-05-03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C34830F-80BC-4702-ACDE-EC9CCD9DC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E009732-5288-467E-86C3-8E7AD463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07A9-594D-4170-A0DA-94FC92BC6C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9045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23ECBE-5E03-4767-9716-D6EC70FE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F2E3F88-CBB5-454E-9848-0B3C022E5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D91F7E8-09CD-473A-AB30-8FC42AA40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0C2C-526A-4203-9CF1-9ABFB9F3C488}" type="datetimeFigureOut">
              <a:rPr lang="sv-SE" smtClean="0"/>
              <a:t>2018-05-03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38834C6-59A3-494F-9700-6659F9215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CDF72D2-FE37-400A-978D-C1FFF14D5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07A9-594D-4170-A0DA-94FC92BC6C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1160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90BBB1-ED94-4477-99D6-5E86730E2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A51A5EC-01C1-4854-84B3-4DA2C1D0B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2AC856F-BB3B-4E65-BF06-40B256C08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3DF1616-3702-4ACA-B0FA-9B385CFDA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0C2C-526A-4203-9CF1-9ABFB9F3C488}" type="datetimeFigureOut">
              <a:rPr lang="sv-SE" smtClean="0"/>
              <a:t>2018-05-03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167638D-3320-4115-ADE5-770CEEFCC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DA9366B-9395-450F-A4FF-8C90A52E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07A9-594D-4170-A0DA-94FC92BC6C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2838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A79611-85A9-4783-9645-961BE1CA7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8B8B05E-BBB5-46D4-9B36-DC42916D1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09D910D-4536-4E31-A3A2-3F7A4963E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31B7E5E-F7DC-478D-8E1F-D9E65CF5F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13C981B-D93E-4FAB-911D-2737332288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7B925C6-5EBF-4387-B47E-FB507A834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0C2C-526A-4203-9CF1-9ABFB9F3C488}" type="datetimeFigureOut">
              <a:rPr lang="sv-SE" smtClean="0"/>
              <a:t>2018-05-03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D0C93FA-6FFF-4993-9931-14BB8506C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27F2F51-B360-4EC0-96B4-24B45CC3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07A9-594D-4170-A0DA-94FC92BC6C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787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0B7958-17C2-4E15-8887-E29ADC4D3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9ED9844-9E8D-493E-AE17-66D299AA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0C2C-526A-4203-9CF1-9ABFB9F3C488}" type="datetimeFigureOut">
              <a:rPr lang="sv-SE" smtClean="0"/>
              <a:t>2018-05-03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72BBCAE-52FB-4F65-92D0-DB46D6D6E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C73A6DD-057B-41F0-B1D6-580AE7290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07A9-594D-4170-A0DA-94FC92BC6C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098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E867313-9970-46B9-ABC3-C194E4F2B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0C2C-526A-4203-9CF1-9ABFB9F3C488}" type="datetimeFigureOut">
              <a:rPr lang="sv-SE" smtClean="0"/>
              <a:t>2018-05-03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BEE5717-88A0-4E52-8738-5EF561F5C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F7D38FE-8B9F-47B1-9CF0-32FFC445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07A9-594D-4170-A0DA-94FC92BC6C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2984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399C38-4E67-4AE4-96B2-2AA594E0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0BF1E32-941E-4D98-AC78-9038D61A7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87C872A-6AB0-48E5-85A7-AD305ED1A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7C00CEB-3FF2-479C-9124-268281318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0C2C-526A-4203-9CF1-9ABFB9F3C488}" type="datetimeFigureOut">
              <a:rPr lang="sv-SE" smtClean="0"/>
              <a:t>2018-05-03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E9093C6-B9EB-4735-AD6F-CFEAF5C90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F62FE76-7F60-4230-ACC9-A39949B50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07A9-594D-4170-A0DA-94FC92BC6C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257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0739B0-D814-4CB6-B989-DCDB2E0C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4FAA490-DC6E-4464-AE0E-97F40D183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72F8AA-2BB3-4145-8D41-094F01C23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1E58456-B24A-4F3F-BCAB-DFE0B6036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0C2C-526A-4203-9CF1-9ABFB9F3C488}" type="datetimeFigureOut">
              <a:rPr lang="sv-SE" smtClean="0"/>
              <a:t>2018-05-03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345BED6-7BFD-4B27-805B-29C4C9608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F397F1D-BD80-4A99-AD55-D639C07C8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07A9-594D-4170-A0DA-94FC92BC6C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984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EC18A35-883E-47BF-ABBD-CFD0CEEB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270E697-3E12-4CCE-816F-B88FEB9ED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F14750C-830A-48D9-800E-2F2D2EC128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A0C2C-526A-4203-9CF1-9ABFB9F3C488}" type="datetimeFigureOut">
              <a:rPr lang="sv-SE" smtClean="0"/>
              <a:t>2018-05-03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724C0B6-6F58-4A65-9B41-7D79D56E4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91945E5-D580-4B3B-8CDB-3C9684352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307A9-594D-4170-A0DA-94FC92BC6C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03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0F9550-B855-4E7E-987D-000E5BA39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63889"/>
          </a:xfrm>
        </p:spPr>
        <p:txBody>
          <a:bodyPr/>
          <a:lstStyle/>
          <a:p>
            <a:r>
              <a:rPr lang="sv-SE" b="1" dirty="0"/>
              <a:t>Brf Tullens boendeenkät 2018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F34071C-4946-4968-8215-44F838881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112" y="2309348"/>
            <a:ext cx="6253163" cy="3862852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51B1A84D-FF58-4C90-9E50-BB1C90E62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4650" y="2086252"/>
            <a:ext cx="5591175" cy="3994952"/>
          </a:xfrm>
        </p:spPr>
        <p:txBody>
          <a:bodyPr/>
          <a:lstStyle/>
          <a:p>
            <a:pPr algn="l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8482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F2EDC5-8DA5-4536-B521-703C82327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Kommentarer till felanmälan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D5A596-0D0C-4040-BBE3-E976390B1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Har fått fin service snabbt när vi har haft något problem</a:t>
            </a:r>
          </a:p>
          <a:p>
            <a:r>
              <a:rPr lang="sv-SE" dirty="0"/>
              <a:t>Saknar vissa jourtelefonnummer. Informationslappar bör uppdateras.</a:t>
            </a:r>
          </a:p>
          <a:p>
            <a:r>
              <a:rPr lang="sv-SE" dirty="0"/>
              <a:t>Får ingen återkoppling</a:t>
            </a:r>
          </a:p>
          <a:p>
            <a:r>
              <a:rPr lang="sv-SE" dirty="0"/>
              <a:t>Allt tar för lång tid</a:t>
            </a:r>
          </a:p>
          <a:p>
            <a:r>
              <a:rPr lang="sv-SE" dirty="0"/>
              <a:t>Både bra och dålig erfarenhet. Det kan gå snabbt, men långsam återkoppling.</a:t>
            </a:r>
          </a:p>
          <a:p>
            <a:r>
              <a:rPr lang="sv-SE" dirty="0"/>
              <a:t>Ej lång väntetid av företaget som utför beställningar. Trevliga dessutom.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3601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DF3DBD-9582-4BDF-808C-507311BCE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Värmen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813455B0-9064-4A17-9F9C-7E49B19DB2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85920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1659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F63BBF-AA0B-4E17-B194-F7EF94884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Kommentarer till värmen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AB35CA-C6B0-47C3-812D-F65931D4B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Varit kallt periodvis i vinter</a:t>
            </a:r>
          </a:p>
          <a:p>
            <a:r>
              <a:rPr lang="sv-SE" dirty="0"/>
              <a:t>Dålig hushållning av energi på grund av dragiga fönster</a:t>
            </a:r>
          </a:p>
          <a:p>
            <a:r>
              <a:rPr lang="sv-SE" dirty="0"/>
              <a:t>Föreningen slösar med värmen.</a:t>
            </a:r>
          </a:p>
          <a:p>
            <a:r>
              <a:rPr lang="sv-SE" dirty="0"/>
              <a:t>Elementen fungerar inte tillfredställande. Besökande klagar på att det är kallt</a:t>
            </a:r>
          </a:p>
          <a:p>
            <a:r>
              <a:rPr lang="sv-SE" dirty="0"/>
              <a:t>Det finns två lägen på elementen av eller på</a:t>
            </a:r>
          </a:p>
          <a:p>
            <a:r>
              <a:rPr lang="sv-SE" dirty="0"/>
              <a:t>Temperaturen varierar mellan 16-26 grader utan att termostaten rörs</a:t>
            </a:r>
          </a:p>
          <a:p>
            <a:r>
              <a:rPr lang="sv-SE" dirty="0"/>
              <a:t>Svårt att få ned värmen. Tycker det är lite för varmt</a:t>
            </a:r>
          </a:p>
        </p:txBody>
      </p:sp>
    </p:spTree>
    <p:extLst>
      <p:ext uri="{BB962C8B-B14F-4D97-AF65-F5344CB8AC3E}">
        <p14:creationId xmlns:p14="http://schemas.microsoft.com/office/powerpoint/2010/main" val="442150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F0177E-F9C5-4EC4-8521-1F44C261D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Ventilationen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DFA8DA8B-B7EE-495E-8C46-EBA34877F4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7929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5252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4F7E37-3CC2-4274-8350-0A43A8C9D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Kommentarer till ventilationen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904E69-BCE8-44C3-AC80-E5651977D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Man måste öppna korsdrag när man lagar mat. Jobbigt.</a:t>
            </a:r>
          </a:p>
          <a:p>
            <a:r>
              <a:rPr lang="sv-SE" dirty="0"/>
              <a:t>Dålig ventilation i badrummet</a:t>
            </a:r>
          </a:p>
          <a:p>
            <a:r>
              <a:rPr lang="sv-SE" dirty="0"/>
              <a:t>Ofta förekommande matlukt från omgivande lägenheter</a:t>
            </a:r>
          </a:p>
          <a:p>
            <a:r>
              <a:rPr lang="sv-SE" dirty="0"/>
              <a:t>Stark matos i trapphuset på Diligensvägen 37</a:t>
            </a:r>
          </a:p>
          <a:p>
            <a:r>
              <a:rPr lang="sv-SE" dirty="0"/>
              <a:t>Tvingas vintertid sätta över ventilationen då det drar mycket kallt</a:t>
            </a:r>
          </a:p>
          <a:p>
            <a:r>
              <a:rPr lang="sv-SE" dirty="0"/>
              <a:t>Väntar fortfarande på nya filter</a:t>
            </a:r>
          </a:p>
          <a:p>
            <a:r>
              <a:rPr lang="sv-SE" dirty="0"/>
              <a:t>Det kommer cigarettrök från grannen</a:t>
            </a:r>
          </a:p>
        </p:txBody>
      </p:sp>
    </p:spTree>
    <p:extLst>
      <p:ext uri="{BB962C8B-B14F-4D97-AF65-F5344CB8AC3E}">
        <p14:creationId xmlns:p14="http://schemas.microsoft.com/office/powerpoint/2010/main" val="2694378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4B351B-F93D-44CA-BCC2-838E3851E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Städningen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1D1FA484-3AA7-4B8B-962E-E7A8680AF1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7208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5829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2DD6BD-066A-4082-AEAD-E2C693FB9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Kommentarer till städningen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9400EC1-DD8B-4449-98E2-19108864B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städas ytligt och slarvigt</a:t>
            </a:r>
          </a:p>
          <a:p>
            <a:r>
              <a:rPr lang="sv-SE" dirty="0"/>
              <a:t>Önskar att de som utnyttjar tvättstugan kan städa efter sig</a:t>
            </a:r>
          </a:p>
          <a:p>
            <a:r>
              <a:rPr lang="sv-SE" dirty="0"/>
              <a:t>Dåligt städat i tvättstugan</a:t>
            </a:r>
          </a:p>
          <a:p>
            <a:r>
              <a:rPr lang="sv-SE" dirty="0"/>
              <a:t>Får alltid börja </a:t>
            </a:r>
            <a:r>
              <a:rPr lang="sv-SE" dirty="0" err="1"/>
              <a:t>tvättpassen</a:t>
            </a:r>
            <a:r>
              <a:rPr lang="sv-SE" dirty="0"/>
              <a:t> med att städa. För övrigt ok.</a:t>
            </a:r>
          </a:p>
          <a:p>
            <a:r>
              <a:rPr lang="sv-SE" dirty="0"/>
              <a:t>Barnvagns- och cykelförråd är att betrakta som grovsoprum</a:t>
            </a:r>
          </a:p>
          <a:p>
            <a:r>
              <a:rPr lang="sv-SE" dirty="0"/>
              <a:t>Vill att de dammar utrymmen som man ser när man går i trapporna</a:t>
            </a:r>
          </a:p>
          <a:p>
            <a:r>
              <a:rPr lang="sv-SE" dirty="0"/>
              <a:t>Trappor ok!</a:t>
            </a:r>
          </a:p>
        </p:txBody>
      </p:sp>
    </p:spTree>
    <p:extLst>
      <p:ext uri="{BB962C8B-B14F-4D97-AF65-F5344CB8AC3E}">
        <p14:creationId xmlns:p14="http://schemas.microsoft.com/office/powerpoint/2010/main" val="709705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AE7D6D-585E-414E-BB86-C519FB1D4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Yttermiljö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84344FC0-38D8-4AB2-8977-E81BE4393E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1520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5875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7190FB-6A79-4E43-85E2-20B637FC0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Kommentarer till yttermiljö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DFDAE4-B9E4-4498-9717-4CB4B535F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Blir bättre efter gårdsrenovering</a:t>
            </a:r>
          </a:p>
          <a:p>
            <a:r>
              <a:rPr lang="sv-SE" dirty="0"/>
              <a:t>För många höga träd på gården</a:t>
            </a:r>
          </a:p>
          <a:p>
            <a:r>
              <a:rPr lang="sv-SE" dirty="0"/>
              <a:t>Skulle alla plocka upp sitt skräp efter sig hade det varit bra</a:t>
            </a:r>
          </a:p>
          <a:p>
            <a:r>
              <a:rPr lang="sv-SE" dirty="0"/>
              <a:t>Dåligt efter takrenoveringen</a:t>
            </a:r>
          </a:p>
          <a:p>
            <a:r>
              <a:rPr lang="sv-SE" dirty="0"/>
              <a:t>Illa att gräsmattor på gård 1 inte återställdes efter takrenovering</a:t>
            </a:r>
          </a:p>
          <a:p>
            <a:r>
              <a:rPr lang="sv-SE" dirty="0"/>
              <a:t>Behöver vi verkligen göra en större gårdsrenovering på gård 1. Håll nere kostnaderna.</a:t>
            </a:r>
          </a:p>
        </p:txBody>
      </p:sp>
    </p:spTree>
    <p:extLst>
      <p:ext uri="{BB962C8B-B14F-4D97-AF65-F5344CB8AC3E}">
        <p14:creationId xmlns:p14="http://schemas.microsoft.com/office/powerpoint/2010/main" val="1412574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9DC937-7A26-47BE-A9C5-14E62081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Yttermiljö gård 4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EBBA7545-73F4-4C4B-A319-5DEFE67BE5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54060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5532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306E02-83EA-48CB-9494-48F7EB96C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Antal års boende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601BBA36-067E-4CA4-892A-CD3DFEDF0C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700013"/>
              </p:ext>
            </p:extLst>
          </p:nvPr>
        </p:nvGraphicFramePr>
        <p:xfrm>
          <a:off x="500848" y="1690688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9701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372B17-F8D6-499B-AF82-54B59F391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Kommentarer till yttermiljö på gård 4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9C676C-EC25-4B7A-B236-AB66FDCBA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Otroligt dåligt planerade kantstenar. Svår framkomlighet med bil</a:t>
            </a:r>
          </a:p>
          <a:p>
            <a:r>
              <a:rPr lang="sv-SE" dirty="0"/>
              <a:t>Varför byggs lekplatsen om när pengar kan läggas på annat</a:t>
            </a:r>
          </a:p>
          <a:p>
            <a:r>
              <a:rPr lang="sv-SE" dirty="0"/>
              <a:t>Borde </a:t>
            </a:r>
            <a:r>
              <a:rPr lang="sv-SE" dirty="0" err="1"/>
              <a:t>kunnas</a:t>
            </a:r>
            <a:r>
              <a:rPr lang="sv-SE" dirty="0"/>
              <a:t> göra mysigare</a:t>
            </a:r>
          </a:p>
          <a:p>
            <a:r>
              <a:rPr lang="sv-SE" dirty="0"/>
              <a:t>Gård 4 börjar bli fin</a:t>
            </a:r>
          </a:p>
          <a:p>
            <a:r>
              <a:rPr lang="sv-SE" dirty="0"/>
              <a:t>Hoppas renoveringen blir klar till våren</a:t>
            </a:r>
          </a:p>
          <a:p>
            <a:r>
              <a:rPr lang="sv-SE" dirty="0"/>
              <a:t>Det stora trädet på gården behöver fixas till</a:t>
            </a:r>
          </a:p>
          <a:p>
            <a:r>
              <a:rPr lang="sv-SE" dirty="0"/>
              <a:t>Med mindre bilar som kör på gården skulle det bli mindre avgaser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4529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313BE7-2A28-4ADF-94BC-A243BAD99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Information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8497678C-368D-4CAA-AB66-39C1B6CC8D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62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9973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5E0D2C-D1D3-4298-804E-6010BE00B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Kommentarer till 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68292C4-1C44-4036-B84D-30D86D9A3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Stort plus för annonseringen</a:t>
            </a:r>
          </a:p>
          <a:p>
            <a:r>
              <a:rPr lang="sv-SE" dirty="0"/>
              <a:t>Medlemmarna borde informeras oftare om beslut styrelsen tar</a:t>
            </a:r>
          </a:p>
          <a:p>
            <a:r>
              <a:rPr lang="sv-SE" dirty="0"/>
              <a:t>Underhållsplan borde finnas tillgänglig på hemsidan</a:t>
            </a:r>
          </a:p>
          <a:p>
            <a:r>
              <a:rPr lang="sv-SE" dirty="0"/>
              <a:t>Vi får bra information</a:t>
            </a:r>
          </a:p>
          <a:p>
            <a:r>
              <a:rPr lang="sv-SE" dirty="0"/>
              <a:t>Ibland dålig information</a:t>
            </a:r>
          </a:p>
          <a:p>
            <a:r>
              <a:rPr lang="sv-SE" dirty="0"/>
              <a:t>Information kunde komma oftare</a:t>
            </a:r>
          </a:p>
          <a:p>
            <a:r>
              <a:rPr lang="sv-SE" dirty="0"/>
              <a:t>Blir glad av nya lappar på anslagstavlan som ger engagerat intryck</a:t>
            </a:r>
          </a:p>
          <a:p>
            <a:r>
              <a:rPr lang="sv-SE" dirty="0"/>
              <a:t>Information om </a:t>
            </a:r>
            <a:r>
              <a:rPr lang="sv-SE" dirty="0" err="1"/>
              <a:t>grovsopcontainer</a:t>
            </a:r>
            <a:r>
              <a:rPr lang="sv-SE" dirty="0"/>
              <a:t> kommer för sent</a:t>
            </a:r>
          </a:p>
        </p:txBody>
      </p:sp>
    </p:spTree>
    <p:extLst>
      <p:ext uri="{BB962C8B-B14F-4D97-AF65-F5344CB8AC3E}">
        <p14:creationId xmlns:p14="http://schemas.microsoft.com/office/powerpoint/2010/main" val="3806848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2D4EDE-AF12-4827-A2AC-963568402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Hur vi vill ha information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3190E317-531F-4406-AC5C-D024763EAF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06520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3636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163926-29E0-434A-9D57-FB0710360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Kommentarer om hur vi vill ha 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7A9971-A73A-4DA3-A155-22AAE93FB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Olika information passar bäst på olika sätt</a:t>
            </a:r>
          </a:p>
          <a:p>
            <a:r>
              <a:rPr lang="sv-SE" dirty="0"/>
              <a:t>Vill ha information i brevlådan</a:t>
            </a:r>
          </a:p>
          <a:p>
            <a:r>
              <a:rPr lang="sv-SE" dirty="0"/>
              <a:t>Finns det en hemsida?</a:t>
            </a:r>
          </a:p>
          <a:p>
            <a:r>
              <a:rPr lang="sv-SE" dirty="0"/>
              <a:t>Gärna e-post men möten om större arbeten eller förändringar</a:t>
            </a:r>
          </a:p>
        </p:txBody>
      </p:sp>
    </p:spTree>
    <p:extLst>
      <p:ext uri="{BB962C8B-B14F-4D97-AF65-F5344CB8AC3E}">
        <p14:creationId xmlns:p14="http://schemas.microsoft.com/office/powerpoint/2010/main" val="1821795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87D792-4AC5-410B-B0EA-7F95BE096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Kontakt med styrelsen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F15FE9F7-7A45-4AFD-BAFA-46DA0B69C8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12317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8726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9CB005-1D78-4C01-A4A4-6FE54349D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Kommentarer om styrelsen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D99E2F-6192-4CEF-8B3E-29100B4B5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Ofta tar det väldigt lång tid att få svar</a:t>
            </a:r>
          </a:p>
          <a:p>
            <a:r>
              <a:rPr lang="sv-SE" dirty="0"/>
              <a:t>Bra att ni är snabba på mailen men saknar återkoppling i vissa frågor</a:t>
            </a:r>
          </a:p>
          <a:p>
            <a:r>
              <a:rPr lang="sv-SE" dirty="0"/>
              <a:t>Saknar uppföljning på frågor som ställts</a:t>
            </a:r>
          </a:p>
          <a:p>
            <a:r>
              <a:rPr lang="sv-SE" dirty="0"/>
              <a:t>Har inte varit i kontakt med styrelsen</a:t>
            </a:r>
          </a:p>
          <a:p>
            <a:r>
              <a:rPr lang="sv-SE" dirty="0"/>
              <a:t>De enstaka gånger jag varit i kontakt med styrelsen har jag blivit vidarebefordrad till andra</a:t>
            </a:r>
          </a:p>
        </p:txBody>
      </p:sp>
    </p:spTree>
    <p:extLst>
      <p:ext uri="{BB962C8B-B14F-4D97-AF65-F5344CB8AC3E}">
        <p14:creationId xmlns:p14="http://schemas.microsoft.com/office/powerpoint/2010/main" val="1001343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20D3D2-8880-4586-9E36-15A64F9C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 err="1"/>
              <a:t>Tullenbladet</a:t>
            </a:r>
            <a:endParaRPr lang="sv-SE" b="1" dirty="0"/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2C1797C4-6953-4CE2-B6AE-330E0683DA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2189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7707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48F5D9-812F-45CD-AC82-4224FD316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Kommentarer om </a:t>
            </a:r>
            <a:r>
              <a:rPr lang="sv-SE" b="1" dirty="0" err="1"/>
              <a:t>Tullenbladet</a:t>
            </a:r>
            <a:endParaRPr lang="sv-SE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831EA7-EC43-4D97-B2AF-3D9C21EDE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Behöver ej vara i pappersform</a:t>
            </a:r>
          </a:p>
          <a:p>
            <a:r>
              <a:rPr lang="sv-SE" dirty="0"/>
              <a:t>Jag skulle föredra att få den via e-post, vilket jag hittills inte fått</a:t>
            </a:r>
          </a:p>
          <a:p>
            <a:r>
              <a:rPr lang="sv-SE" dirty="0"/>
              <a:t>För lite information, bättre med digital information</a:t>
            </a:r>
          </a:p>
          <a:p>
            <a:r>
              <a:rPr lang="sv-SE" dirty="0"/>
              <a:t>Missar ibland att läsa den ordentligt</a:t>
            </a:r>
          </a:p>
          <a:p>
            <a:r>
              <a:rPr lang="sv-SE" dirty="0"/>
              <a:t>Får gärna komma oftare och läggas ut på hemsidan</a:t>
            </a:r>
          </a:p>
          <a:p>
            <a:r>
              <a:rPr lang="sv-SE" dirty="0"/>
              <a:t>Önskar lite mer information om ekonomi, framtidsplaner och vad som händer framöver i föreningen</a:t>
            </a:r>
          </a:p>
        </p:txBody>
      </p:sp>
    </p:spTree>
    <p:extLst>
      <p:ext uri="{BB962C8B-B14F-4D97-AF65-F5344CB8AC3E}">
        <p14:creationId xmlns:p14="http://schemas.microsoft.com/office/powerpoint/2010/main" val="3131771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19DC98-08E1-4F70-809B-D90823709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Brf Tullens hemsida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8C499B84-AD3B-403A-A598-9D0C50DD7A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4214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7128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223AB1-2419-4366-8661-71602D0AA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Trivsel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83E47E33-61C5-45C7-94F1-2A7F1625A5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165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5728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168975-B0A9-4625-8016-B0F1CE20B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Kommentarer om Tullens hemsida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9B1E92-9EE1-44D9-AE58-3C0203874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Vill ha information om kommande upprustning och arbetet med att förbättra lånen</a:t>
            </a:r>
          </a:p>
          <a:p>
            <a:r>
              <a:rPr lang="sv-SE" dirty="0"/>
              <a:t>Vill få uppgifter om allt som planerats och beslutats i styrelsen, möten och kommande arbeten. Önskar så mycket information som möjligt av vikt</a:t>
            </a:r>
          </a:p>
          <a:p>
            <a:r>
              <a:rPr lang="sv-SE" dirty="0"/>
              <a:t>Vill ha tydligare information i fler kategorier</a:t>
            </a:r>
          </a:p>
          <a:p>
            <a:r>
              <a:rPr lang="sv-SE" dirty="0"/>
              <a:t>Förbättra kontaktuppgifterna med till exempel telefonnummer</a:t>
            </a:r>
          </a:p>
          <a:p>
            <a:r>
              <a:rPr lang="sv-SE" dirty="0"/>
              <a:t>Borde göras intressantare för ögat</a:t>
            </a:r>
          </a:p>
          <a:p>
            <a:r>
              <a:rPr lang="sv-SE" dirty="0"/>
              <a:t>Den har blivit bättre men kan bli ännu bättre. Mer information!</a:t>
            </a:r>
          </a:p>
        </p:txBody>
      </p:sp>
    </p:spTree>
    <p:extLst>
      <p:ext uri="{BB962C8B-B14F-4D97-AF65-F5344CB8AC3E}">
        <p14:creationId xmlns:p14="http://schemas.microsoft.com/office/powerpoint/2010/main" val="2979573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982D4A-563C-40FD-994B-688859F90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Kostnad festlokal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B3708994-CE74-470B-A631-895FE973EA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27918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224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63EE07-DD2E-42EE-9B55-3F6EBC5C4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Kommentarer om kostnad för festlokal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A3532D-325D-459D-83A3-440015996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Bra lokaler</a:t>
            </a:r>
          </a:p>
          <a:p>
            <a:r>
              <a:rPr lang="sv-SE" dirty="0"/>
              <a:t>Tråkig belysning i lokalen</a:t>
            </a:r>
          </a:p>
          <a:p>
            <a:r>
              <a:rPr lang="sv-SE" dirty="0"/>
              <a:t>Toaletten behöver nog renoveras/fräschas upp efter takbygget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84186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2F464C-1F44-42CF-B4DF-62487B04D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Bokat festlokal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AC8F4314-E888-4578-BF66-2521D94C7B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1150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39761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1FBD2B-D632-4BE6-AA86-B2E47FDF8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Kommentarer till bokat festlokal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314EB08-9B9F-4C77-AF86-04A4E2E64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Bokat till familjen</a:t>
            </a:r>
          </a:p>
          <a:p>
            <a:r>
              <a:rPr lang="sv-SE" dirty="0"/>
              <a:t>Bokning till 50-årskalas</a:t>
            </a:r>
          </a:p>
          <a:p>
            <a:r>
              <a:rPr lang="sv-SE" dirty="0"/>
              <a:t>Använt till egna kurser och för att träffa flera vänner och utöva gemensamma intressen</a:t>
            </a:r>
          </a:p>
          <a:p>
            <a:r>
              <a:rPr lang="sv-SE" dirty="0"/>
              <a:t>Ungdomsfest</a:t>
            </a:r>
          </a:p>
          <a:p>
            <a:r>
              <a:rPr lang="sv-SE" dirty="0"/>
              <a:t>Studentfest</a:t>
            </a:r>
          </a:p>
          <a:p>
            <a:r>
              <a:rPr lang="sv-SE" dirty="0"/>
              <a:t>Barnkalas</a:t>
            </a:r>
          </a:p>
          <a:p>
            <a:r>
              <a:rPr lang="sv-SE" dirty="0"/>
              <a:t>Använd lokalerna för hobbyverksamhet eller musikundervisning</a:t>
            </a:r>
          </a:p>
        </p:txBody>
      </p:sp>
    </p:spTree>
    <p:extLst>
      <p:ext uri="{BB962C8B-B14F-4D97-AF65-F5344CB8AC3E}">
        <p14:creationId xmlns:p14="http://schemas.microsoft.com/office/powerpoint/2010/main" val="7486321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ED2197-491D-41BF-9BC8-D9E1A819E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Kostnad gästlägenhet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C39F3BED-35E9-4C4E-B233-FC9AE05700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486388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01850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6C8AB3-B2F4-4C67-8CAD-CAA4FF82A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Kommentarer till kostnad för gästlägenhet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ECB4E4-57C0-473E-A331-F63F95A6B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Behövs 2 gästlägenheter? Hur är de bokade? Om bokningen är låg kanske 1 av dem kan göras om till bostadsrättslägenhet</a:t>
            </a:r>
          </a:p>
          <a:p>
            <a:r>
              <a:rPr lang="sv-SE" dirty="0"/>
              <a:t>250 kronor skulle vara avgiften för 3 nätter</a:t>
            </a:r>
          </a:p>
          <a:p>
            <a:r>
              <a:rPr lang="sv-SE" dirty="0"/>
              <a:t>Rätt låg standard på möblerna utesluter högre pris</a:t>
            </a:r>
          </a:p>
          <a:p>
            <a:r>
              <a:rPr lang="sv-SE" dirty="0"/>
              <a:t>150 kronor är ett bra pris</a:t>
            </a:r>
          </a:p>
          <a:p>
            <a:r>
              <a:rPr lang="sv-SE" dirty="0"/>
              <a:t>Lägg ut gästlägenheterna på </a:t>
            </a:r>
            <a:r>
              <a:rPr lang="sv-SE" dirty="0" err="1"/>
              <a:t>Airbnb</a:t>
            </a:r>
            <a:r>
              <a:rPr lang="sv-SE" dirty="0"/>
              <a:t> om det är möjligt</a:t>
            </a:r>
          </a:p>
        </p:txBody>
      </p:sp>
    </p:spTree>
    <p:extLst>
      <p:ext uri="{BB962C8B-B14F-4D97-AF65-F5344CB8AC3E}">
        <p14:creationId xmlns:p14="http://schemas.microsoft.com/office/powerpoint/2010/main" val="282494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14C798-B628-44E1-B36A-46A15892C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Bokat gästlägenhet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5F5D533E-1930-4836-AD76-F5B734AABE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769022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63463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1B9D39-C263-474F-9ABC-C93462F53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Kommentarer till bokat gästlägenhet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7CAE46B-43DC-4BEF-B911-4C96C3401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Bokat till släkt och vänner</a:t>
            </a:r>
          </a:p>
          <a:p>
            <a:r>
              <a:rPr lang="sv-SE" dirty="0"/>
              <a:t>Vid renovering av min lägenhet</a:t>
            </a:r>
          </a:p>
          <a:p>
            <a:r>
              <a:rPr lang="sv-SE" dirty="0"/>
              <a:t>Önskar rullstolsanpassning</a:t>
            </a:r>
          </a:p>
          <a:p>
            <a:r>
              <a:rPr lang="sv-SE" dirty="0"/>
              <a:t>Gästlägenheten på gård 1 borde fräschas upp</a:t>
            </a:r>
          </a:p>
        </p:txBody>
      </p:sp>
    </p:spTree>
    <p:extLst>
      <p:ext uri="{BB962C8B-B14F-4D97-AF65-F5344CB8AC3E}">
        <p14:creationId xmlns:p14="http://schemas.microsoft.com/office/powerpoint/2010/main" val="10775001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2D69DA-76DD-4B39-BFBC-253130FE7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Övriga kommentarer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6F5BF7D-4955-4733-A566-0B31023CA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Tvätta fasaderna</a:t>
            </a:r>
          </a:p>
          <a:p>
            <a:r>
              <a:rPr lang="sv-SE" dirty="0"/>
              <a:t>Om möjligt se över lånen för att behålla eller få ned avgiften</a:t>
            </a:r>
          </a:p>
          <a:p>
            <a:r>
              <a:rPr lang="sv-SE" dirty="0"/>
              <a:t>Grovsopsortering önskas för de som inte har egen bil</a:t>
            </a:r>
          </a:p>
          <a:p>
            <a:r>
              <a:rPr lang="sv-SE" dirty="0"/>
              <a:t>Torkskåpen på gård 1 behöver åtgärdas</a:t>
            </a:r>
          </a:p>
          <a:p>
            <a:r>
              <a:rPr lang="sv-SE" dirty="0"/>
              <a:t>Begränsa uthyrning för vidare uthyrning (exempelvis Nacka kommun)</a:t>
            </a:r>
          </a:p>
          <a:p>
            <a:r>
              <a:rPr lang="sv-SE" dirty="0"/>
              <a:t>Renovering av gården var i stort sett onödig om det inte var så att lagkrav krävde att lekplatsen uppdaterades</a:t>
            </a:r>
          </a:p>
          <a:p>
            <a:r>
              <a:rPr lang="sv-SE" dirty="0"/>
              <a:t>Information till nyinflyttade saknas</a:t>
            </a:r>
          </a:p>
          <a:p>
            <a:r>
              <a:rPr lang="sv-SE"/>
              <a:t>Dålig plogning och skottning </a:t>
            </a:r>
            <a:r>
              <a:rPr lang="sv-SE" dirty="0"/>
              <a:t>av snö</a:t>
            </a:r>
          </a:p>
          <a:p>
            <a:r>
              <a:rPr lang="sv-SE" dirty="0"/>
              <a:t>Önskemål om pool på gården samt bastu</a:t>
            </a:r>
          </a:p>
        </p:txBody>
      </p:sp>
    </p:spTree>
    <p:extLst>
      <p:ext uri="{BB962C8B-B14F-4D97-AF65-F5344CB8AC3E}">
        <p14:creationId xmlns:p14="http://schemas.microsoft.com/office/powerpoint/2010/main" val="1708519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41068E-7DDF-4131-AEA6-D37C01BFE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Kommentarer om trivsel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21768C-3B41-4F33-A0E3-EAC649962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Närheten till stan, affärer och naturen</a:t>
            </a:r>
          </a:p>
          <a:p>
            <a:r>
              <a:rPr lang="sv-SE" dirty="0"/>
              <a:t>Önskemål om mer växter på gården</a:t>
            </a:r>
          </a:p>
          <a:p>
            <a:r>
              <a:rPr lang="sv-SE" dirty="0"/>
              <a:t>Vill ha bättre ordning av de boende i till exempel tvättstuga</a:t>
            </a:r>
          </a:p>
          <a:p>
            <a:r>
              <a:rPr lang="sv-SE" dirty="0"/>
              <a:t>Vill inte ha träd framför tvätt- och gemensamhetslokalen</a:t>
            </a:r>
          </a:p>
          <a:p>
            <a:r>
              <a:rPr lang="sv-SE" dirty="0"/>
              <a:t>Önskar bättre grovsopservice</a:t>
            </a:r>
          </a:p>
          <a:p>
            <a:r>
              <a:rPr lang="sv-SE" dirty="0"/>
              <a:t>Önskar tvätt av skitiga fasader och mer information från styrelsen</a:t>
            </a:r>
          </a:p>
          <a:p>
            <a:r>
              <a:rPr lang="sv-SE" dirty="0"/>
              <a:t>Se till att de boende följer gällande regelverk. Önskar bättre inomhusklimat och ökad trygghet</a:t>
            </a:r>
          </a:p>
          <a:p>
            <a:r>
              <a:rPr lang="sv-SE" dirty="0"/>
              <a:t>Anställ en portvakt som kollar belysning med mera</a:t>
            </a:r>
          </a:p>
        </p:txBody>
      </p:sp>
    </p:spTree>
    <p:extLst>
      <p:ext uri="{BB962C8B-B14F-4D97-AF65-F5344CB8AC3E}">
        <p14:creationId xmlns:p14="http://schemas.microsoft.com/office/powerpoint/2010/main" val="3262093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467B21-E9DA-45E3-A802-4F07D2788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Storleken på avgiften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5B11D97D-693D-4C30-A8F4-625EB8E8E4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7211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2392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B25B45-A670-4F17-B879-DA1E3E9A4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Kommentarer om avgiften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086E1F-7849-48D2-A601-270F12308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b="1" dirty="0"/>
              <a:t>Hög belåning vid byggande gav relativt höga avgifter</a:t>
            </a:r>
          </a:p>
          <a:p>
            <a:r>
              <a:rPr lang="sv-SE" b="1" dirty="0"/>
              <a:t>Betala gärna av på lån för att möjliggöra framtida sänkningar</a:t>
            </a:r>
          </a:p>
          <a:p>
            <a:r>
              <a:rPr lang="sv-SE" b="1" dirty="0"/>
              <a:t>Höga avgifter med tanke på lågt ränteläge och låneomläggning</a:t>
            </a:r>
          </a:p>
          <a:p>
            <a:r>
              <a:rPr lang="sv-SE" b="1" dirty="0"/>
              <a:t>Behöver vara hög. Viktigt att föreningen kan amortera på lånen</a:t>
            </a:r>
          </a:p>
          <a:p>
            <a:r>
              <a:rPr lang="sv-SE" b="1" dirty="0"/>
              <a:t>Avgiften borde sänkas.</a:t>
            </a:r>
          </a:p>
          <a:p>
            <a:r>
              <a:rPr lang="sv-SE" b="1" dirty="0"/>
              <a:t>Ok med tanke på vad vi får för avgiften</a:t>
            </a:r>
          </a:p>
          <a:p>
            <a:r>
              <a:rPr lang="sv-SE" b="1" dirty="0"/>
              <a:t>Avgiften är väldigt hög med tanke på dyra radhusen</a:t>
            </a:r>
          </a:p>
          <a:p>
            <a:r>
              <a:rPr lang="sv-SE" b="1" dirty="0"/>
              <a:t>Håll nere kostnaderna för att undvika ytterligare avgiftshöjningar</a:t>
            </a:r>
          </a:p>
          <a:p>
            <a:r>
              <a:rPr lang="sv-SE" b="1" dirty="0"/>
              <a:t>Fortsätt amortera på lånen</a:t>
            </a:r>
          </a:p>
          <a:p>
            <a:r>
              <a:rPr lang="sv-SE" b="1" dirty="0"/>
              <a:t>Lägg inte pengar på onödiga saker som till exempel gårdsrenovering av gård 4</a:t>
            </a:r>
          </a:p>
        </p:txBody>
      </p:sp>
    </p:spTree>
    <p:extLst>
      <p:ext uri="{BB962C8B-B14F-4D97-AF65-F5344CB8AC3E}">
        <p14:creationId xmlns:p14="http://schemas.microsoft.com/office/powerpoint/2010/main" val="1459465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D2D333-CC73-4BE3-9DEC-D77BB028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Kvalité/avgift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3A218819-14B8-4779-9350-2B715F82C1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9304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9347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E21488-06C5-42F5-864C-27CDAD503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Kommentarer om kvalité/avgift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29FDA3-2B11-4040-9317-D841C7633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Bra boende, underhåll av tak, gård och så vidare</a:t>
            </a:r>
          </a:p>
          <a:p>
            <a:r>
              <a:rPr lang="sv-SE" dirty="0"/>
              <a:t>Tycker det är en rimlig summa för standarden, men såklart vill man komma ned i månadskostnad</a:t>
            </a:r>
          </a:p>
          <a:p>
            <a:r>
              <a:rPr lang="sv-SE" dirty="0"/>
              <a:t>Att betala en avgift på 70 kronor per kvadratmeter för att princip inte kunna vara hemma </a:t>
            </a:r>
            <a:r>
              <a:rPr lang="sv-SE" dirty="0" err="1"/>
              <a:t>pga</a:t>
            </a:r>
            <a:r>
              <a:rPr lang="sv-SE" dirty="0"/>
              <a:t> dåligt inomhusklimat är anskrämligt.</a:t>
            </a:r>
          </a:p>
        </p:txBody>
      </p:sp>
    </p:spTree>
    <p:extLst>
      <p:ext uri="{BB962C8B-B14F-4D97-AF65-F5344CB8AC3E}">
        <p14:creationId xmlns:p14="http://schemas.microsoft.com/office/powerpoint/2010/main" val="2420283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7F0EB1-0E72-487D-BA6A-20A005D93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Felanmälan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7AE8565F-50C2-4475-B021-F64D9C2CB3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99896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1666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9742</TotalTime>
  <Words>1082</Words>
  <Application>Microsoft Office PowerPoint</Application>
  <PresentationFormat>Bredbild</PresentationFormat>
  <Paragraphs>161</Paragraphs>
  <Slides>39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Office-tema</vt:lpstr>
      <vt:lpstr>Brf Tullens boendeenkät 2018</vt:lpstr>
      <vt:lpstr>Antal års boende</vt:lpstr>
      <vt:lpstr>Trivsel</vt:lpstr>
      <vt:lpstr>Kommentarer om trivsel</vt:lpstr>
      <vt:lpstr>Storleken på avgiften</vt:lpstr>
      <vt:lpstr>Kommentarer om avgiften</vt:lpstr>
      <vt:lpstr>Kvalité/avgift</vt:lpstr>
      <vt:lpstr>Kommentarer om kvalité/avgift</vt:lpstr>
      <vt:lpstr>Felanmälan</vt:lpstr>
      <vt:lpstr>Kommentarer till felanmälan</vt:lpstr>
      <vt:lpstr>Värmen</vt:lpstr>
      <vt:lpstr>Kommentarer till värmen</vt:lpstr>
      <vt:lpstr>Ventilationen</vt:lpstr>
      <vt:lpstr>Kommentarer till ventilationen</vt:lpstr>
      <vt:lpstr>Städningen</vt:lpstr>
      <vt:lpstr>Kommentarer till städningen</vt:lpstr>
      <vt:lpstr>Yttermiljö</vt:lpstr>
      <vt:lpstr>Kommentarer till yttermiljö</vt:lpstr>
      <vt:lpstr>Yttermiljö gård 4</vt:lpstr>
      <vt:lpstr>Kommentarer till yttermiljö på gård 4</vt:lpstr>
      <vt:lpstr>Information</vt:lpstr>
      <vt:lpstr>Kommentarer till information</vt:lpstr>
      <vt:lpstr>Hur vi vill ha information</vt:lpstr>
      <vt:lpstr>Kommentarer om hur vi vill ha information</vt:lpstr>
      <vt:lpstr>Kontakt med styrelsen</vt:lpstr>
      <vt:lpstr>Kommentarer om styrelsen</vt:lpstr>
      <vt:lpstr>Tullenbladet</vt:lpstr>
      <vt:lpstr>Kommentarer om Tullenbladet</vt:lpstr>
      <vt:lpstr>Brf Tullens hemsida</vt:lpstr>
      <vt:lpstr>Kommentarer om Tullens hemsida</vt:lpstr>
      <vt:lpstr>Kostnad festlokal</vt:lpstr>
      <vt:lpstr>Kommentarer om kostnad för festlokal</vt:lpstr>
      <vt:lpstr>Bokat festlokal</vt:lpstr>
      <vt:lpstr>Kommentarer till bokat festlokal</vt:lpstr>
      <vt:lpstr>Kostnad gästlägenhet</vt:lpstr>
      <vt:lpstr>Kommentarer till kostnad för gästlägenhet</vt:lpstr>
      <vt:lpstr>Bokat gästlägenhet</vt:lpstr>
      <vt:lpstr>Kommentarer till bokat gästlägenhet</vt:lpstr>
      <vt:lpstr>Övriga kommentarer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Brf Tullens boendeenkät 2018</dc:title>
  <dc:creator>Magnus Bernet</dc:creator>
  <cp:lastModifiedBy>Magnus Bernet</cp:lastModifiedBy>
  <cp:revision>65</cp:revision>
  <dcterms:created xsi:type="dcterms:W3CDTF">2018-04-27T13:26:28Z</dcterms:created>
  <dcterms:modified xsi:type="dcterms:W3CDTF">2018-05-04T07:50:21Z</dcterms:modified>
</cp:coreProperties>
</file>